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87"/>
  </p:notesMasterIdLst>
  <p:sldIdLst>
    <p:sldId id="256" r:id="rId3"/>
    <p:sldId id="294" r:id="rId4"/>
    <p:sldId id="338" r:id="rId5"/>
    <p:sldId id="339" r:id="rId6"/>
    <p:sldId id="314" r:id="rId7"/>
    <p:sldId id="315" r:id="rId8"/>
    <p:sldId id="295" r:id="rId9"/>
    <p:sldId id="347" r:id="rId10"/>
    <p:sldId id="348" r:id="rId11"/>
    <p:sldId id="349" r:id="rId12"/>
    <p:sldId id="350" r:id="rId13"/>
    <p:sldId id="351" r:id="rId14"/>
    <p:sldId id="303" r:id="rId15"/>
    <p:sldId id="352" r:id="rId16"/>
    <p:sldId id="353" r:id="rId17"/>
    <p:sldId id="354" r:id="rId18"/>
    <p:sldId id="355" r:id="rId19"/>
    <p:sldId id="320" r:id="rId20"/>
    <p:sldId id="356" r:id="rId21"/>
    <p:sldId id="321" r:id="rId22"/>
    <p:sldId id="322" r:id="rId23"/>
    <p:sldId id="358" r:id="rId24"/>
    <p:sldId id="323" r:id="rId25"/>
    <p:sldId id="324" r:id="rId26"/>
    <p:sldId id="359" r:id="rId27"/>
    <p:sldId id="305" r:id="rId28"/>
    <p:sldId id="306" r:id="rId29"/>
    <p:sldId id="307" r:id="rId30"/>
    <p:sldId id="325" r:id="rId31"/>
    <p:sldId id="326" r:id="rId32"/>
    <p:sldId id="327" r:id="rId33"/>
    <p:sldId id="328" r:id="rId34"/>
    <p:sldId id="335" r:id="rId35"/>
    <p:sldId id="329" r:id="rId36"/>
    <p:sldId id="332" r:id="rId37"/>
    <p:sldId id="333" r:id="rId38"/>
    <p:sldId id="334" r:id="rId39"/>
    <p:sldId id="336" r:id="rId40"/>
    <p:sldId id="340" r:id="rId41"/>
    <p:sldId id="308" r:id="rId42"/>
    <p:sldId id="296" r:id="rId43"/>
    <p:sldId id="297" r:id="rId44"/>
    <p:sldId id="298" r:id="rId45"/>
    <p:sldId id="299" r:id="rId46"/>
    <p:sldId id="300" r:id="rId47"/>
    <p:sldId id="309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3" r:id="rId60"/>
    <p:sldId id="284" r:id="rId61"/>
    <p:sldId id="285" r:id="rId62"/>
    <p:sldId id="286" r:id="rId63"/>
    <p:sldId id="287" r:id="rId64"/>
    <p:sldId id="288" r:id="rId65"/>
    <p:sldId id="289" r:id="rId66"/>
    <p:sldId id="290" r:id="rId67"/>
    <p:sldId id="310" r:id="rId68"/>
    <p:sldId id="311" r:id="rId69"/>
    <p:sldId id="312" r:id="rId70"/>
    <p:sldId id="313" r:id="rId71"/>
    <p:sldId id="341" r:id="rId72"/>
    <p:sldId id="361" r:id="rId73"/>
    <p:sldId id="360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70" r:id="rId82"/>
    <p:sldId id="369" r:id="rId83"/>
    <p:sldId id="344" r:id="rId84"/>
    <p:sldId id="346" r:id="rId85"/>
    <p:sldId id="345" r:id="rId86"/>
  </p:sldIdLst>
  <p:sldSz cx="10058400" cy="7772400"/>
  <p:notesSz cx="10058400" cy="7772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482" y="-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78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025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474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776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6376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6688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4957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052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8882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3834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5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97784" y="7382983"/>
            <a:ext cx="4358336" cy="388088"/>
          </a:xfrm>
          <a:prstGeom prst="rect">
            <a:avLst/>
          </a:prstGeom>
          <a:noFill/>
        </p:spPr>
        <p:txBody>
          <a:bodyPr/>
          <a:lstStyle/>
          <a:p>
            <a:fld id="{9442FB00-0CFF-4E71-B6E3-057B48C6C47A}" type="slidenum">
              <a:rPr lang="en-US"/>
              <a:pPr/>
              <a:t>27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43250" y="584200"/>
            <a:ext cx="3771900" cy="2914650"/>
          </a:xfrm>
          <a:prstGeom prst="rect">
            <a:avLst/>
          </a:prstGeo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448" y="3692156"/>
            <a:ext cx="7379507" cy="3496783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586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87038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6263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695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46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5697784" y="7382983"/>
            <a:ext cx="4358336" cy="388088"/>
          </a:xfrm>
          <a:prstGeom prst="rect">
            <a:avLst/>
          </a:prstGeom>
          <a:noFill/>
        </p:spPr>
        <p:txBody>
          <a:bodyPr/>
          <a:lstStyle/>
          <a:p>
            <a:fld id="{7BC562C9-67F0-495C-BCF0-680476C7DF79}" type="slidenum">
              <a:rPr lang="en-US"/>
              <a:pPr/>
              <a:t>28</a:t>
            </a:fld>
            <a:endParaRPr 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43250" y="584200"/>
            <a:ext cx="3771900" cy="2914650"/>
          </a:xfrm>
          <a:prstGeom prst="rect">
            <a:avLst/>
          </a:prstGeo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448" y="3692156"/>
            <a:ext cx="7379507" cy="3496783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780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9910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145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11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9758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759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81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79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E</a:t>
            </a:r>
            <a:r>
              <a:rPr spc="-15" dirty="0"/>
              <a:t>n</a:t>
            </a:r>
            <a:r>
              <a:rPr spc="-10" dirty="0"/>
              <a:t>tity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10" dirty="0"/>
              <a:t>Relation</a:t>
            </a:r>
            <a:r>
              <a:rPr spc="-15" dirty="0"/>
              <a:t>s</a:t>
            </a:r>
            <a:r>
              <a:rPr spc="-10" dirty="0"/>
              <a:t>hip</a:t>
            </a:r>
            <a:r>
              <a:rPr spc="14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spc="-10" dirty="0"/>
              <a:t>odelling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6BDCC-0B73-48DE-B1C2-3E49444DCE57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C9D00C-2CBA-4023-B507-9DDFFB086BA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22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B352D7-0136-4F84-8954-1C53E792545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10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CB8EE-1613-48C7-A99F-C3CB3DE2A7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38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CB8D5-9417-4C51-A8D3-921D1980098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46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F8C9FD-FEEE-4A9F-BD13-8EE30E62137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80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2C73C2-AF5A-45B5-B5C1-E8120B0A426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60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4855"/>
            <a:ext cx="2263140" cy="663352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4855"/>
            <a:ext cx="6621780" cy="66335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F62E69-2265-4259-B084-331A16691AA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3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1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E</a:t>
            </a:r>
            <a:r>
              <a:rPr spc="-15" dirty="0"/>
              <a:t>n</a:t>
            </a:r>
            <a:r>
              <a:rPr spc="-10" dirty="0"/>
              <a:t>tity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10" dirty="0"/>
              <a:t>Relation</a:t>
            </a:r>
            <a:r>
              <a:rPr spc="-15" dirty="0"/>
              <a:t>s</a:t>
            </a:r>
            <a:r>
              <a:rPr spc="-10" dirty="0"/>
              <a:t>hip</a:t>
            </a:r>
            <a:r>
              <a:rPr spc="14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spc="-10" dirty="0"/>
              <a:t>odelling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31E37-E065-43E0-BAAD-23261D827944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4905" y="2497079"/>
            <a:ext cx="3786504" cy="4010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E</a:t>
            </a:r>
            <a:r>
              <a:rPr spc="-15" dirty="0"/>
              <a:t>n</a:t>
            </a:r>
            <a:r>
              <a:rPr spc="-10" dirty="0"/>
              <a:t>tity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10" dirty="0"/>
              <a:t>Relation</a:t>
            </a:r>
            <a:r>
              <a:rPr spc="-15" dirty="0"/>
              <a:t>s</a:t>
            </a:r>
            <a:r>
              <a:rPr spc="-10" dirty="0"/>
              <a:t>hip</a:t>
            </a:r>
            <a:r>
              <a:rPr spc="14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spc="-10" dirty="0"/>
              <a:t>odelling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F6107-A71E-45EA-AC52-C0F8570B9CA8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E</a:t>
            </a:r>
            <a:r>
              <a:rPr spc="-15" dirty="0"/>
              <a:t>n</a:t>
            </a:r>
            <a:r>
              <a:rPr spc="-10" dirty="0"/>
              <a:t>tity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10" dirty="0"/>
              <a:t>Relation</a:t>
            </a:r>
            <a:r>
              <a:rPr spc="-15" dirty="0"/>
              <a:t>s</a:t>
            </a:r>
            <a:r>
              <a:rPr spc="-10" dirty="0"/>
              <a:t>hip</a:t>
            </a:r>
            <a:r>
              <a:rPr spc="14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spc="-10" dirty="0"/>
              <a:t>odelling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97719-83B5-4B2A-BBF0-5A463E3DB0F6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E</a:t>
            </a:r>
            <a:r>
              <a:rPr spc="-15" dirty="0"/>
              <a:t>n</a:t>
            </a:r>
            <a:r>
              <a:rPr spc="-10" dirty="0"/>
              <a:t>tity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10" dirty="0"/>
              <a:t>Relation</a:t>
            </a:r>
            <a:r>
              <a:rPr spc="-15" dirty="0"/>
              <a:t>s</a:t>
            </a:r>
            <a:r>
              <a:rPr spc="-10" dirty="0"/>
              <a:t>hip</a:t>
            </a:r>
            <a:r>
              <a:rPr spc="14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spc="-10" dirty="0"/>
              <a:t>odelling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8B3AD-C9D4-40B1-A61B-14234279C1FF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5840" y="1727200"/>
            <a:ext cx="8385493" cy="1986280"/>
          </a:xfrm>
        </p:spPr>
        <p:txBody>
          <a:bodyPr/>
          <a:lstStyle>
            <a:lvl1pPr>
              <a:defRPr sz="56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9320" y="4490720"/>
            <a:ext cx="7208520" cy="198628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1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20582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582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436620" y="7076123"/>
            <a:ext cx="3185160" cy="51816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583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2C8085A-08F9-4369-9662-24B6A3FFA79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5831" name="Freeform 7"/>
          <p:cNvSpPr>
            <a:spLocks noChangeArrowheads="1"/>
          </p:cNvSpPr>
          <p:nvPr/>
        </p:nvSpPr>
        <p:spPr bwMode="auto">
          <a:xfrm>
            <a:off x="670560" y="1381760"/>
            <a:ext cx="8717280" cy="103632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82" tIns="50941" rIns="101882" bIns="5094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832" name="Line 8"/>
          <p:cNvSpPr>
            <a:spLocks noChangeShapeType="1"/>
          </p:cNvSpPr>
          <p:nvPr/>
        </p:nvSpPr>
        <p:spPr bwMode="auto">
          <a:xfrm>
            <a:off x="2179320" y="4490720"/>
            <a:ext cx="7163118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63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BBD602-8BEC-42C6-B711-FEFB6A44FD8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921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9412" indent="0">
              <a:buNone/>
              <a:defRPr sz="2000"/>
            </a:lvl2pPr>
            <a:lvl3pPr marL="1018824" indent="0">
              <a:buNone/>
              <a:defRPr sz="1800"/>
            </a:lvl3pPr>
            <a:lvl4pPr marL="1528237" indent="0">
              <a:buNone/>
              <a:defRPr sz="1600"/>
            </a:lvl4pPr>
            <a:lvl5pPr marL="2037649" indent="0">
              <a:buNone/>
              <a:defRPr sz="1600"/>
            </a:lvl5pPr>
            <a:lvl6pPr marL="2547061" indent="0">
              <a:buNone/>
              <a:defRPr sz="1600"/>
            </a:lvl6pPr>
            <a:lvl7pPr marL="3056473" indent="0">
              <a:buNone/>
              <a:defRPr sz="1600"/>
            </a:lvl7pPr>
            <a:lvl8pPr marL="3565886" indent="0">
              <a:buNone/>
              <a:defRPr sz="1600"/>
            </a:lvl8pPr>
            <a:lvl9pPr marL="4075298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3FBECE-3DA3-45C0-9886-3BA08C30AB5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420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0"/>
            <a:ext cx="4442460" cy="513482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0"/>
            <a:ext cx="4442460" cy="5134822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A995B-0D32-4BB0-92F1-0113F815091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71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4575" y="1404790"/>
            <a:ext cx="7429248" cy="534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20999" y="2487286"/>
            <a:ext cx="7616400" cy="3008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1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707897" y="6692330"/>
            <a:ext cx="260477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009A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E</a:t>
            </a:r>
            <a:r>
              <a:rPr spc="-15" dirty="0"/>
              <a:t>n</a:t>
            </a:r>
            <a:r>
              <a:rPr spc="-10" dirty="0"/>
              <a:t>tity</a:t>
            </a:r>
            <a:r>
              <a:rPr spc="145" dirty="0">
                <a:latin typeface="Times New Roman"/>
                <a:cs typeface="Times New Roman"/>
              </a:rPr>
              <a:t> </a:t>
            </a:r>
            <a:r>
              <a:rPr spc="-10" dirty="0"/>
              <a:t>Relation</a:t>
            </a:r>
            <a:r>
              <a:rPr spc="-15" dirty="0"/>
              <a:t>s</a:t>
            </a:r>
            <a:r>
              <a:rPr spc="-10" dirty="0"/>
              <a:t>hip</a:t>
            </a:r>
            <a:r>
              <a:rPr spc="14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spc="-10" dirty="0"/>
              <a:t>odelling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8837-8088-4FB9-920C-322E4FB3485E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314855"/>
            <a:ext cx="9052560" cy="1291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813560"/>
            <a:ext cx="9052560" cy="5134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2920" y="7076123"/>
            <a:ext cx="2346960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82" tIns="50941" rIns="101882" bIns="5094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36620" y="7081520"/>
            <a:ext cx="3185160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82" tIns="50941" rIns="101882" bIns="50941" numCol="1" anchor="b" anchorCtr="0" compatLnSpc="1">
            <a:prstTxWarp prst="textNoShape">
              <a:avLst/>
            </a:prstTxWarp>
          </a:bodyPr>
          <a:lstStyle>
            <a:lvl1pPr algn="ctr">
              <a:defRPr sz="130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08520" y="7076123"/>
            <a:ext cx="2346960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82" tIns="50941" rIns="101882" bIns="5094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706E2F1-ABAB-459C-BCB1-1301DD13D8ED}" type="slidenum">
              <a:rPr lang="en-US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4807" name="Freeform 7"/>
          <p:cNvSpPr>
            <a:spLocks noChangeArrowheads="1"/>
          </p:cNvSpPr>
          <p:nvPr/>
        </p:nvSpPr>
        <p:spPr bwMode="auto">
          <a:xfrm>
            <a:off x="419100" y="259080"/>
            <a:ext cx="9052560" cy="69088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82" tIns="50941" rIns="101882" bIns="5094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502920" y="6995160"/>
            <a:ext cx="905256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9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Garamond" pitchFamily="18" charset="0"/>
          <a:cs typeface="Arial" charset="0"/>
        </a:defRPr>
      </a:lvl5pPr>
      <a:lvl6pPr marL="509412" algn="l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Garamond" pitchFamily="18" charset="0"/>
          <a:cs typeface="Arial" charset="0"/>
        </a:defRPr>
      </a:lvl6pPr>
      <a:lvl7pPr marL="1018824" algn="l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Garamond" pitchFamily="18" charset="0"/>
          <a:cs typeface="Arial" charset="0"/>
        </a:defRPr>
      </a:lvl7pPr>
      <a:lvl8pPr marL="1528237" algn="l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Garamond" pitchFamily="18" charset="0"/>
          <a:cs typeface="Arial" charset="0"/>
        </a:defRPr>
      </a:lvl8pPr>
      <a:lvl9pPr marL="2037649" algn="l" rtl="0" fontAlgn="base">
        <a:spcBef>
          <a:spcPct val="0"/>
        </a:spcBef>
        <a:spcAft>
          <a:spcPct val="0"/>
        </a:spcAft>
        <a:defRPr sz="47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82059" indent="-382059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46430" indent="-362603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900">
          <a:solidFill>
            <a:schemeClr val="tx1"/>
          </a:solidFill>
          <a:latin typeface="+mn-lt"/>
          <a:cs typeface="+mn-cs"/>
        </a:defRPr>
      </a:lvl2pPr>
      <a:lvl3pPr marL="1139102" indent="-390904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500">
          <a:solidFill>
            <a:schemeClr val="tx1"/>
          </a:solidFill>
          <a:latin typeface="+mn-lt"/>
          <a:cs typeface="+mn-cs"/>
        </a:defRPr>
      </a:lvl3pPr>
      <a:lvl4pPr marL="1492861" indent="-35199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200">
          <a:solidFill>
            <a:schemeClr val="tx1"/>
          </a:solidFill>
          <a:latin typeface="+mn-lt"/>
          <a:cs typeface="+mn-cs"/>
        </a:defRPr>
      </a:lvl4pPr>
      <a:lvl5pPr marL="1873152" indent="-378522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5pPr>
      <a:lvl6pPr marL="2382564" indent="-378522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6pPr>
      <a:lvl7pPr marL="2891976" indent="-378522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7pPr>
      <a:lvl8pPr marL="3401389" indent="-378522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8pPr>
      <a:lvl9pPr marL="3910801" indent="-378522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3352800"/>
            <a:ext cx="82867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z="44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Entity/Relationshi</a:t>
            </a:r>
            <a:r>
              <a:rPr sz="44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</a:t>
            </a:r>
            <a:r>
              <a:rPr sz="4400" spc="4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44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Modelling</a:t>
            </a:r>
            <a:endParaRPr sz="4400">
              <a:latin typeface="Book Antiqua" pitchFamily="18" charset="0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86F85B-ECC5-4954-CDD1-BD13D357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575" y="1404790"/>
            <a:ext cx="7429248" cy="615553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Entity type</a:t>
            </a:r>
            <a:endParaRPr lang="en-IN" b="1" dirty="0">
              <a:latin typeface="Book Antiqua" panose="0204060205030503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F805D9-FBD2-6661-4964-C03C0ADB8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20344"/>
            <a:ext cx="7694399" cy="36933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entity type defines a collection (or set) of entities that have the same attributes.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entity type in the database is described by its name and attributes.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entity types: EMPLOYEE and COMPANY, and a list of some of the attributes for each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89704E-A82B-726D-6578-5F3B2316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339183"/>
            <a:ext cx="6014152" cy="29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3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DA96B0-94BA-6632-0F81-05EA66D27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575" y="1404790"/>
            <a:ext cx="7429248" cy="615553"/>
          </a:xfrm>
        </p:spPr>
        <p:txBody>
          <a:bodyPr/>
          <a:lstStyle/>
          <a:p>
            <a:r>
              <a:rPr lang="en-US" dirty="0">
                <a:latin typeface="Book Antiqua" panose="02040602050305030304" pitchFamily="18" charset="0"/>
              </a:rPr>
              <a:t>Entity Set</a:t>
            </a:r>
            <a:endParaRPr lang="en-IN" dirty="0">
              <a:latin typeface="Book Antiqua" panose="0204060205030503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368C4E-B9FB-E615-B070-CA098763F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099" y="2743200"/>
            <a:ext cx="8685901" cy="36933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collection of all entities of a particular entity type in the database at any point in time is called an entity set or entity collection</a:t>
            </a:r>
          </a:p>
          <a:p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entity set is usually referred to using the same name as the entity type, even though they are two separate concepts.</a:t>
            </a:r>
          </a:p>
          <a:p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EMPLOYEE refers to both a type of entity as well as the current collection of all employee entities in the database.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42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009516-0EAD-B012-DBF8-E743B6EF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31" y="1621339"/>
            <a:ext cx="7132938" cy="45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84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429248" cy="492443"/>
          </a:xfrm>
        </p:spPr>
        <p:txBody>
          <a:bodyPr/>
          <a:lstStyle/>
          <a:p>
            <a:r>
              <a:rPr kumimoji="1"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pitchFamily="18" charset="0"/>
                <a:ea typeface="ＭＳ Ｐゴシック" charset="-128"/>
                <a:cs typeface="+mj-cs"/>
              </a:rPr>
              <a:t>Attributes</a:t>
            </a:r>
            <a:endParaRPr lang="en-US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524000"/>
            <a:ext cx="9525000" cy="6463308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r>
              <a:rPr kumimoji="1" lang="en-US" sz="2400" i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An entity is represented by a set of attributes, that is descriptive properties possessed by all members of an entity set.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Monotype Sorts" charset="2"/>
              <a:buChar char="l"/>
              <a:tabLst/>
              <a:defRPr/>
            </a:pP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Example: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Monotype Sorts" charset="2"/>
              <a:buNone/>
              <a:tabLst/>
              <a:defRPr/>
            </a:pP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    	</a:t>
            </a:r>
            <a:r>
              <a:rPr kumimoji="1" lang="en-US" sz="2400" i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instructor = 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(</a:t>
            </a:r>
            <a:r>
              <a:rPr kumimoji="1" lang="en-US" sz="2400" i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ID, name, street, city, salary 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  <a:r>
              <a:rPr kumimoji="1" lang="en-US" sz="2400" i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/>
            </a:r>
            <a:br>
              <a:rPr kumimoji="1" lang="en-US" sz="2400" i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</a:br>
            <a:r>
              <a:rPr kumimoji="1" lang="en-US" sz="2400" i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	course= 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(</a:t>
            </a:r>
            <a:r>
              <a:rPr kumimoji="1" lang="en-US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course_id</a:t>
            </a:r>
            <a:r>
              <a:rPr kumimoji="1" lang="en-US" sz="2400" i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title, credits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  <a:endParaRPr kumimoji="1" lang="en-US" sz="2400" i="1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r>
              <a:rPr kumimoji="1" lang="en-US" sz="2400" i="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Attribute types: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Simple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and </a:t>
            </a:r>
            <a:r>
              <a:rPr kumimoji="1"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composite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attributes.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Attribute</a:t>
            </a:r>
            <a:endParaRPr kumimoji="1" lang="en-US" sz="240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Single-valued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and </a:t>
            </a:r>
            <a:r>
              <a:rPr kumimoji="1"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multivalued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attributes</a:t>
            </a:r>
          </a:p>
          <a:p>
            <a:pPr marL="12001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Example: </a:t>
            </a:r>
            <a:r>
              <a:rPr kumimoji="1"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multivalued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attribute: </a:t>
            </a:r>
            <a:r>
              <a:rPr kumimoji="1" lang="en-US" sz="2400" i="1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phone_numbers</a:t>
            </a:r>
            <a:endParaRPr kumimoji="1" lang="en-US" sz="2400" i="1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Derived</a:t>
            </a: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attributes</a:t>
            </a:r>
          </a:p>
          <a:p>
            <a:pPr marL="12001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Can be computed from other attributes</a:t>
            </a:r>
          </a:p>
          <a:p>
            <a:pPr marL="12001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Example:  age, given </a:t>
            </a:r>
            <a:r>
              <a:rPr kumimoji="1" lang="en-US" sz="2400" dirty="0" err="1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date_of_birth</a:t>
            </a:r>
            <a:endParaRPr kumimoji="1" lang="en-US" sz="2400" dirty="0">
              <a:solidFill>
                <a:schemeClr val="tx1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624F95-E15E-6FCD-DBC8-AFEE9961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575" y="1404790"/>
            <a:ext cx="7429248" cy="615553"/>
          </a:xfrm>
        </p:spPr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Book Antiqua" panose="02040602050305030304" pitchFamily="18" charset="0"/>
              </a:rPr>
              <a:t> Key Attribute </a:t>
            </a:r>
            <a:endParaRPr lang="en-IN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781FE1-D40A-BBA0-9A73-177C5C13B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998" y="2487286"/>
            <a:ext cx="7618201" cy="1846659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attribute which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uniquely identifies each entity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the entity set is called key attribute.</a:t>
            </a:r>
          </a:p>
          <a:p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</a:t>
            </a:r>
            <a:r>
              <a:rPr lang="en-US" sz="2400" b="0" i="0" dirty="0" err="1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Roll_No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will be unique for each student.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key-attribute-example">
            <a:extLst>
              <a:ext uri="{FF2B5EF4-FFF2-40B4-BE49-F238E27FC236}">
                <a16:creationId xmlns:a16="http://schemas.microsoft.com/office/drawing/2014/main" xmlns="" id="{846757DE-E18D-0502-E266-3D3A2DE7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95800"/>
            <a:ext cx="50482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53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107C0D-1C6B-7328-6589-2CCCFC534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574" y="1404790"/>
            <a:ext cx="7753225" cy="123110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ook Antiqua" pitchFamily="18" charset="0"/>
              </a:rPr>
              <a:t>Simple and Composite Attributes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63FA92-D06E-0F74-0FE7-9DEF7E60B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999" y="2487286"/>
            <a:ext cx="7616400" cy="443198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attributes can be divided into smaller subparts, which represent more basic attributes with independent meanings.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 that are not divisible are called </a:t>
            </a:r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or atomic attributes.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Composite attributes can form a hierarchy;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</a:t>
            </a:r>
            <a:r>
              <a:rPr lang="en-US" sz="24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Street_address</a:t>
            </a: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further subdivided into three simple component attributes: Number, Street, and </a:t>
            </a:r>
            <a:r>
              <a:rPr lang="en-US" sz="24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Apartment_number</a:t>
            </a: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7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4C3A7151-32CE-5972-1445-BDCB61726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86000"/>
            <a:ext cx="72548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65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4CF179-576B-99E2-CC99-C40A31AAA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04791"/>
            <a:ext cx="9906000" cy="1846659"/>
          </a:xfrm>
        </p:spPr>
        <p:txBody>
          <a:bodyPr/>
          <a:lstStyle/>
          <a:p>
            <a:pPr rtl="0"/>
            <a:r>
              <a:rPr kumimoji="1" lang="en-US" sz="4000" b="1" dirty="0">
                <a:solidFill>
                  <a:srgbClr val="FF0000"/>
                </a:solidFill>
                <a:latin typeface="Book Antiqua" panose="02040602050305030304" pitchFamily="18" charset="0"/>
                <a:ea typeface="ＭＳ Ｐゴシック" charset="-128"/>
                <a:cs typeface="Times New Roman" panose="02020603050405020304" pitchFamily="18" charset="0"/>
              </a:rPr>
              <a:t>Single-valued</a:t>
            </a:r>
            <a:r>
              <a:rPr kumimoji="1" lang="en-US" sz="4000" dirty="0">
                <a:solidFill>
                  <a:srgbClr val="FF0000"/>
                </a:solidFill>
                <a:latin typeface="Book Antiqua" panose="02040602050305030304" pitchFamily="18" charset="0"/>
                <a:ea typeface="ＭＳ Ｐゴシック" charset="-128"/>
                <a:cs typeface="Times New Roman" panose="02020603050405020304" pitchFamily="18" charset="0"/>
              </a:rPr>
              <a:t> and </a:t>
            </a:r>
            <a:r>
              <a:rPr kumimoji="1" lang="en-US" sz="4000" b="1" dirty="0">
                <a:solidFill>
                  <a:srgbClr val="FF0000"/>
                </a:solidFill>
                <a:latin typeface="Book Antiqua" panose="02040602050305030304" pitchFamily="18" charset="0"/>
                <a:ea typeface="ＭＳ Ｐゴシック" charset="-128"/>
                <a:cs typeface="Times New Roman" panose="02020603050405020304" pitchFamily="18" charset="0"/>
              </a:rPr>
              <a:t>multivalued</a:t>
            </a:r>
            <a:r>
              <a:rPr kumimoji="1" lang="en-US" sz="4000" dirty="0">
                <a:solidFill>
                  <a:srgbClr val="FF0000"/>
                </a:solidFill>
                <a:latin typeface="Book Antiqua" panose="02040602050305030304" pitchFamily="18" charset="0"/>
                <a:ea typeface="ＭＳ Ｐゴシック" charset="-128"/>
                <a:cs typeface="Times New Roman" panose="02020603050405020304" pitchFamily="18" charset="0"/>
              </a:rPr>
              <a:t> attributes</a:t>
            </a:r>
            <a:br>
              <a:rPr kumimoji="1" lang="en-US" sz="4000" dirty="0">
                <a:solidFill>
                  <a:srgbClr val="FF0000"/>
                </a:solidFill>
                <a:latin typeface="Book Antiqua" panose="02040602050305030304" pitchFamily="18" charset="0"/>
                <a:ea typeface="ＭＳ Ｐゴシック" charset="-128"/>
                <a:cs typeface="Times New Roman" panose="02020603050405020304" pitchFamily="18" charset="0"/>
              </a:rPr>
            </a:br>
            <a:endParaRPr lang="en-IN" dirty="0">
              <a:solidFill>
                <a:srgbClr val="FF000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980430-A884-B9AA-5FE5-BA45CCBE9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999" y="2387601"/>
            <a:ext cx="7616400" cy="332398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attributes have a single value for a particular entity; such attributes are called </a:t>
            </a:r>
            <a:r>
              <a:rPr lang="en-US" sz="2400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single-valued</a:t>
            </a: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For example, Age is a single-valued attribute of a person.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attribute consisting 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than one value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a given entity are called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 valued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For example,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Phone_No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(can be more than one for a given student).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2" descr="Multivalued Attributes in DBMS | PrepInsta">
            <a:extLst>
              <a:ext uri="{FF2B5EF4-FFF2-40B4-BE49-F238E27FC236}">
                <a16:creationId xmlns:a16="http://schemas.microsoft.com/office/drawing/2014/main" xmlns="" id="{AC403200-3A5E-9925-C103-1673F58694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1B3711-C4E3-4411-92A4-9A89175E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035" y="4598971"/>
            <a:ext cx="4252328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72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3000"/>
            <a:ext cx="838199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88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FAB1CE-3762-D343-C901-84283592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76B35F-F5BE-11ED-879B-8BD025674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8B3C60-3560-5E37-B71B-D5A6743A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533401"/>
            <a:ext cx="9808135" cy="58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9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419100"/>
            <a:ext cx="9801225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8915399" cy="739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5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9600"/>
            <a:ext cx="9372599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27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023E19-1FF6-D77A-4D7B-681FAD3CE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143000"/>
            <a:ext cx="8153400" cy="3693319"/>
          </a:xfrm>
        </p:spPr>
        <p:txBody>
          <a:bodyPr/>
          <a:lstStyle/>
          <a:p>
            <a:pPr algn="l" fontAlgn="base"/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Degree of a relationship set: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different entity sets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participating in a relationship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set is called as degree of a relationship set.  </a:t>
            </a:r>
          </a:p>
          <a:p>
            <a:pPr algn="l" fontAlgn="base"/>
            <a:r>
              <a:rPr lang="en-US" sz="24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Unary Relationship –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there is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only ONE entity set participating in a relation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relationship is called as unary relationship. For example, one person is married to only one person. 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What is the degree of relation in DBMS?">
            <a:extLst>
              <a:ext uri="{FF2B5EF4-FFF2-40B4-BE49-F238E27FC236}">
                <a16:creationId xmlns:a16="http://schemas.microsoft.com/office/drawing/2014/main" xmlns="" id="{5685F5F7-0282-862C-312E-07DF0CD2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86200"/>
            <a:ext cx="4244285" cy="212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722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94488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2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525000" cy="71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6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E9B055-AECC-2D25-1253-B636E21DE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575" y="1404790"/>
            <a:ext cx="7429248" cy="1231106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  <a:latin typeface="Roboto" panose="02000000000000000000" pitchFamily="2" charset="0"/>
              </a:rPr>
              <a:t>T</a:t>
            </a:r>
            <a:r>
              <a:rPr lang="en-IN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ernary relationship type</a:t>
            </a:r>
            <a: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/>
            </a:r>
            <a:br>
              <a:rPr lang="en-IN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9EBD47-3F42-CE43-6348-FBEB610F1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0999" y="2487286"/>
            <a:ext cx="7616400" cy="276999"/>
          </a:xfrm>
        </p:spPr>
        <p:txBody>
          <a:bodyPr/>
          <a:lstStyle/>
          <a:p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  <a:endParaRPr lang="en-IN" dirty="0"/>
          </a:p>
        </p:txBody>
      </p:sp>
      <p:sp>
        <p:nvSpPr>
          <p:cNvPr id="4" name="AutoShape 2" descr="A ternary relationship type in ER diagram.">
            <a:extLst>
              <a:ext uri="{FF2B5EF4-FFF2-40B4-BE49-F238E27FC236}">
                <a16:creationId xmlns:a16="http://schemas.microsoft.com/office/drawing/2014/main" xmlns="" id="{7DBA8F1F-DAD2-C440-48AE-6867483C06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A66B3E-3975-F53D-4AB0-D6603FCA4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2547937"/>
            <a:ext cx="60388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58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7429248" cy="492443"/>
          </a:xfrm>
        </p:spPr>
        <p:txBody>
          <a:bodyPr/>
          <a:lstStyle/>
          <a:p>
            <a:r>
              <a:rPr kumimoji="1"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pitchFamily="18" charset="0"/>
                <a:ea typeface="ＭＳ Ｐゴシック" charset="-128"/>
                <a:cs typeface="+mj-cs"/>
              </a:rPr>
              <a:t>Mapping Cardinality Constraints</a:t>
            </a:r>
            <a:endParaRPr lang="en-US" dirty="0">
              <a:solidFill>
                <a:srgbClr val="FF0000"/>
              </a:solidFill>
              <a:latin typeface="Book Antiqua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9296400" cy="4468916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r>
              <a:rPr kumimoji="1" lang="en-US" sz="2400" i="0" dirty="0">
                <a:solidFill>
                  <a:srgbClr val="000000"/>
                </a:solidFill>
                <a:latin typeface="Book Antiqua" pitchFamily="18" charset="0"/>
                <a:ea typeface="ＭＳ Ｐゴシック" charset="-128"/>
                <a:cs typeface="+mn-cs"/>
              </a:rPr>
              <a:t>Express the number of entities to which another entity can be associated via a relationship set.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r>
              <a:rPr kumimoji="1" lang="en-US" sz="2400" i="0" dirty="0">
                <a:solidFill>
                  <a:srgbClr val="000000"/>
                </a:solidFill>
                <a:latin typeface="Book Antiqua" pitchFamily="18" charset="0"/>
                <a:ea typeface="ＭＳ Ｐゴシック" charset="-128"/>
                <a:cs typeface="+mn-cs"/>
              </a:rPr>
              <a:t>Most useful in describing binary relationship sets.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r>
              <a:rPr kumimoji="1" lang="en-US" sz="2400" i="0" dirty="0">
                <a:solidFill>
                  <a:srgbClr val="000000"/>
                </a:solidFill>
                <a:latin typeface="Book Antiqua" pitchFamily="18" charset="0"/>
                <a:ea typeface="ＭＳ Ｐゴシック" charset="-128"/>
                <a:cs typeface="+mn-cs"/>
              </a:rPr>
              <a:t>For a binary relationship set the mapping cardinality must be one of the following types: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Monotype Sorts" charset="2"/>
              <a:buChar char="l"/>
              <a:tabLst/>
              <a:defRPr/>
            </a:pPr>
            <a:r>
              <a:rPr kumimoji="1" lang="en-US" sz="2400" dirty="0">
                <a:solidFill>
                  <a:srgbClr val="000000"/>
                </a:solidFill>
                <a:latin typeface="Book Antiqua" pitchFamily="18" charset="0"/>
                <a:ea typeface="ＭＳ Ｐゴシック" charset="-128"/>
              </a:rPr>
              <a:t>One to one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Monotype Sorts" charset="2"/>
              <a:buChar char="l"/>
              <a:tabLst/>
              <a:defRPr/>
            </a:pPr>
            <a:r>
              <a:rPr kumimoji="1" lang="en-US" sz="2400" dirty="0">
                <a:solidFill>
                  <a:srgbClr val="000000"/>
                </a:solidFill>
                <a:latin typeface="Book Antiqua" pitchFamily="18" charset="0"/>
                <a:ea typeface="ＭＳ Ｐゴシック" charset="-128"/>
              </a:rPr>
              <a:t>One to many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Monotype Sorts" charset="2"/>
              <a:buChar char="l"/>
              <a:tabLst/>
              <a:defRPr/>
            </a:pPr>
            <a:r>
              <a:rPr kumimoji="1" lang="en-US" sz="2400" dirty="0">
                <a:solidFill>
                  <a:srgbClr val="000000"/>
                </a:solidFill>
                <a:latin typeface="Book Antiqua" pitchFamily="18" charset="0"/>
                <a:ea typeface="ＭＳ Ｐゴシック" charset="-128"/>
              </a:rPr>
              <a:t>Many to one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F9933"/>
              </a:buClr>
              <a:buSzPct val="80000"/>
              <a:buFont typeface="Monotype Sorts" charset="2"/>
              <a:buChar char="l"/>
              <a:tabLst/>
              <a:defRPr/>
            </a:pPr>
            <a:r>
              <a:rPr kumimoji="1" lang="en-US" sz="2400" dirty="0">
                <a:solidFill>
                  <a:srgbClr val="000000"/>
                </a:solidFill>
                <a:latin typeface="Book Antiqua" pitchFamily="18" charset="0"/>
                <a:ea typeface="ＭＳ Ｐゴシック" charset="-128"/>
              </a:rPr>
              <a:t>Many to many </a:t>
            </a:r>
          </a:p>
          <a:p>
            <a:endParaRPr lang="en-US" sz="2400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7429248" cy="61555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Book Antiqua" pitchFamily="18" charset="0"/>
              </a:rPr>
              <a:t>Mapping Cardinalities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2085023" y="5534237"/>
            <a:ext cx="1557655" cy="415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82" tIns="50941" rIns="101882" bIns="5094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ook Antiqua" pitchFamily="18" charset="0"/>
              </a:rPr>
              <a:t>One to one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529230" y="5518045"/>
            <a:ext cx="1715784" cy="410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82" tIns="50941" rIns="101882" bIns="5094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ook Antiqua" pitchFamily="18" charset="0"/>
              </a:rPr>
              <a:t>One to many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128078" y="6149552"/>
            <a:ext cx="7690175" cy="779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82" tIns="50941" rIns="101882" bIns="50941">
            <a:spAutoFit/>
          </a:bodyPr>
          <a:lstStyle/>
          <a:p>
            <a:r>
              <a:rPr kumimoji="1" lang="en-US" sz="2200" dirty="0">
                <a:latin typeface="Book Antiqua" pitchFamily="18" charset="0"/>
              </a:rPr>
              <a:t>Note: Some elements in </a:t>
            </a:r>
            <a:r>
              <a:rPr kumimoji="1" lang="en-US" sz="2200" i="1" dirty="0">
                <a:latin typeface="Book Antiqua" pitchFamily="18" charset="0"/>
              </a:rPr>
              <a:t>A</a:t>
            </a:r>
            <a:r>
              <a:rPr kumimoji="1" lang="en-US" sz="2200" dirty="0">
                <a:latin typeface="Book Antiqua" pitchFamily="18" charset="0"/>
              </a:rPr>
              <a:t> and </a:t>
            </a:r>
            <a:r>
              <a:rPr kumimoji="1" lang="en-US" sz="2200" i="1" dirty="0">
                <a:latin typeface="Book Antiqua" pitchFamily="18" charset="0"/>
              </a:rPr>
              <a:t>B</a:t>
            </a:r>
            <a:r>
              <a:rPr kumimoji="1" lang="en-US" sz="2200" dirty="0">
                <a:latin typeface="Book Antiqua" pitchFamily="18" charset="0"/>
              </a:rPr>
              <a:t> may not be mapped to any </a:t>
            </a:r>
          </a:p>
          <a:p>
            <a:r>
              <a:rPr kumimoji="1" lang="en-US" sz="2200" dirty="0">
                <a:latin typeface="Book Antiqua" pitchFamily="18" charset="0"/>
              </a:rPr>
              <a:t>elements in the other set</a:t>
            </a:r>
          </a:p>
        </p:txBody>
      </p:sp>
      <p:pic>
        <p:nvPicPr>
          <p:cNvPr id="15366" name="Picture 7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600200"/>
            <a:ext cx="7376160" cy="387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7429248" cy="615553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Book Antiqua" pitchFamily="18" charset="0"/>
              </a:rPr>
              <a:t>Mapping Cardinalities 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905000" y="5496455"/>
            <a:ext cx="1866901" cy="410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82" tIns="50941" rIns="101882" bIns="5094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ook Antiqua" pitchFamily="18" charset="0"/>
              </a:rPr>
              <a:t>Many to one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6504782" y="5512647"/>
            <a:ext cx="1901731" cy="410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82" tIns="50941" rIns="101882" bIns="50941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Book Antiqua" pitchFamily="18" charset="0"/>
              </a:rPr>
              <a:t>Many to many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295718" y="6154950"/>
            <a:ext cx="7706205" cy="779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82" tIns="50941" rIns="101882" bIns="50941">
            <a:spAutoFit/>
          </a:bodyPr>
          <a:lstStyle/>
          <a:p>
            <a:r>
              <a:rPr kumimoji="1" lang="en-US" sz="2200" dirty="0">
                <a:latin typeface="Book Antiqua" pitchFamily="18" charset="0"/>
              </a:rPr>
              <a:t>Note: Some elements in A and B may not be mapped to any </a:t>
            </a:r>
          </a:p>
          <a:p>
            <a:r>
              <a:rPr kumimoji="1" lang="en-US" sz="2200" dirty="0">
                <a:latin typeface="Book Antiqua" pitchFamily="18" charset="0"/>
              </a:rPr>
              <a:t>elements in the other set</a:t>
            </a:r>
          </a:p>
        </p:txBody>
      </p:sp>
      <p:pic>
        <p:nvPicPr>
          <p:cNvPr id="16390" name="Picture 7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5923" y="1646238"/>
            <a:ext cx="6957060" cy="374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57200"/>
            <a:ext cx="929640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657"/>
            <a:ext cx="10058400" cy="45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57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8915399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8763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32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8839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13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33400"/>
            <a:ext cx="82296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7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9372599" cy="72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7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5250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27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94488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27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8915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07_elmasri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824" y="379413"/>
            <a:ext cx="9121776" cy="73929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1945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399"/>
            <a:ext cx="10126214" cy="53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1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1728787"/>
            <a:ext cx="968692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78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\2016\Winter_Jan2May\Database\My_Lectures\a02fu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7429248" cy="762000"/>
          </a:xfrm>
        </p:spPr>
        <p:txBody>
          <a:bodyPr/>
          <a:lstStyle/>
          <a:p>
            <a:r>
              <a:rPr lang="en-US" dirty="0">
                <a:latin typeface="Book Antiqua" pitchFamily="18" charset="0"/>
              </a:rPr>
              <a:t>A banking scenario</a:t>
            </a:r>
            <a:br>
              <a:rPr lang="en-US" dirty="0">
                <a:latin typeface="Book Antiqua" pitchFamily="18" charset="0"/>
              </a:rPr>
            </a:br>
            <a:endParaRPr lang="en-US" dirty="0">
              <a:latin typeface="Book Antiqua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493758"/>
            <a:ext cx="9753600" cy="5170646"/>
          </a:xfrm>
        </p:spPr>
        <p:txBody>
          <a:bodyPr/>
          <a:lstStyle/>
          <a:p>
            <a:r>
              <a:rPr lang="en-US" sz="2400" dirty="0">
                <a:latin typeface="Book Antiqua" pitchFamily="18" charset="0"/>
              </a:rPr>
              <a:t>• Banks have customers.</a:t>
            </a:r>
          </a:p>
          <a:p>
            <a:r>
              <a:rPr lang="en-US" sz="2400" dirty="0">
                <a:latin typeface="Book Antiqua" pitchFamily="18" charset="0"/>
              </a:rPr>
              <a:t>• Customers are identified by name, </a:t>
            </a:r>
            <a:r>
              <a:rPr lang="en-US" sz="2400" dirty="0" err="1">
                <a:latin typeface="Book Antiqua" pitchFamily="18" charset="0"/>
              </a:rPr>
              <a:t>custid</a:t>
            </a:r>
            <a:r>
              <a:rPr lang="en-US" sz="2400" dirty="0">
                <a:latin typeface="Book Antiqua" pitchFamily="18" charset="0"/>
              </a:rPr>
              <a:t>, phone number and address.</a:t>
            </a:r>
          </a:p>
          <a:p>
            <a:r>
              <a:rPr lang="en-US" sz="2400" dirty="0">
                <a:latin typeface="Book Antiqua" pitchFamily="18" charset="0"/>
              </a:rPr>
              <a:t>• Customers can have one or more accounts</a:t>
            </a:r>
          </a:p>
          <a:p>
            <a:r>
              <a:rPr lang="en-US" sz="2400" dirty="0">
                <a:latin typeface="Book Antiqua" pitchFamily="18" charset="0"/>
              </a:rPr>
              <a:t>• Accounts are identified by an account number, account type (savings, current) and a balance.</a:t>
            </a:r>
          </a:p>
          <a:p>
            <a:r>
              <a:rPr lang="en-US" sz="2400" dirty="0">
                <a:latin typeface="Book Antiqua" pitchFamily="18" charset="0"/>
              </a:rPr>
              <a:t>• Customers can avail loans.</a:t>
            </a:r>
          </a:p>
          <a:p>
            <a:r>
              <a:rPr lang="en-US" sz="2400" dirty="0">
                <a:latin typeface="Book Antiqua" pitchFamily="18" charset="0"/>
              </a:rPr>
              <a:t>• Loans are identified by loan id, loan type (car, home, personal)</a:t>
            </a:r>
          </a:p>
          <a:p>
            <a:r>
              <a:rPr lang="en-US" sz="2400" dirty="0">
                <a:latin typeface="Book Antiqua" pitchFamily="18" charset="0"/>
              </a:rPr>
              <a:t>• and an amount.</a:t>
            </a:r>
          </a:p>
          <a:p>
            <a:r>
              <a:rPr lang="en-US" sz="2400" dirty="0">
                <a:latin typeface="Book Antiqua" pitchFamily="18" charset="0"/>
              </a:rPr>
              <a:t>• Banks are identified by a name, code and the address of the main office.</a:t>
            </a:r>
          </a:p>
          <a:p>
            <a:r>
              <a:rPr lang="en-US" sz="2400" dirty="0">
                <a:latin typeface="Book Antiqua" pitchFamily="18" charset="0"/>
              </a:rPr>
              <a:t>• Banks have branches.</a:t>
            </a:r>
          </a:p>
          <a:p>
            <a:r>
              <a:rPr lang="en-US" sz="2400" dirty="0">
                <a:latin typeface="Book Antiqua" pitchFamily="18" charset="0"/>
              </a:rPr>
              <a:t>• Branches are identified by a branch number, branch name and an address.</a:t>
            </a:r>
          </a:p>
          <a:p>
            <a:r>
              <a:rPr lang="en-US" sz="2400" dirty="0">
                <a:latin typeface="Book Antiqua" pitchFamily="18" charset="0"/>
              </a:rPr>
              <a:t>• Accounts and loans are related to the banks’ branches.</a:t>
            </a:r>
          </a:p>
          <a:p>
            <a:r>
              <a:rPr lang="en-US" sz="2400" dirty="0">
                <a:latin typeface="Book Antiqua" pitchFamily="18" charset="0"/>
              </a:rPr>
              <a:t>• Create an ER diagram for a database to represent this application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058400" cy="777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058400" cy="777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0058400" cy="777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533400"/>
            <a:ext cx="742924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4455">
              <a:lnSpc>
                <a:spcPts val="4790"/>
              </a:lnSpc>
            </a:pPr>
            <a:r>
              <a:rPr spc="-5" dirty="0">
                <a:latin typeface="Book Antiqua" pitchFamily="18" charset="0"/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800" y="1676401"/>
            <a:ext cx="929640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university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consists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number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departments.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department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offers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several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courses.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number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modules</a:t>
            </a:r>
            <a:r>
              <a:rPr sz="32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make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up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course.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Students</a:t>
            </a:r>
            <a:r>
              <a:rPr sz="32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enrol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in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particular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take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modules</a:t>
            </a:r>
            <a:r>
              <a:rPr sz="32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towards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the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completion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that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course.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module</a:t>
            </a:r>
            <a:r>
              <a:rPr sz="32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taught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by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lecturer</a:t>
            </a:r>
            <a:r>
              <a:rPr sz="3200" spc="26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from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the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appropriate</a:t>
            </a:r>
            <a:r>
              <a:rPr sz="3200" spc="23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department,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lecturer</a:t>
            </a:r>
            <a:r>
              <a:rPr sz="3200" spc="26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tutors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group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students</a:t>
            </a:r>
            <a:endParaRPr sz="3200">
              <a:latin typeface="Book Antiqua" pitchFamily="18" charset="0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42924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935">
              <a:lnSpc>
                <a:spcPts val="4790"/>
              </a:lnSpc>
            </a:pPr>
            <a:r>
              <a:rPr spc="-5" dirty="0">
                <a:latin typeface="Book Antiqua" pitchFamily="18" charset="0"/>
              </a:rPr>
              <a:t>Exampl</a:t>
            </a:r>
            <a:r>
              <a:rPr dirty="0">
                <a:latin typeface="Book Antiqua" pitchFamily="18" charset="0"/>
              </a:rPr>
              <a:t>e</a:t>
            </a:r>
            <a:r>
              <a:rPr spc="420" dirty="0">
                <a:latin typeface="Book Antiqua" pitchFamily="18" charset="0"/>
                <a:cs typeface="Times New Roman"/>
              </a:rPr>
              <a:t> </a:t>
            </a:r>
            <a:r>
              <a:rPr dirty="0">
                <a:latin typeface="Book Antiqua" pitchFamily="18" charset="0"/>
              </a:rPr>
              <a:t>-</a:t>
            </a:r>
            <a:r>
              <a:rPr spc="415" dirty="0">
                <a:latin typeface="Book Antiqua" pitchFamily="18" charset="0"/>
                <a:cs typeface="Times New Roman"/>
              </a:rPr>
              <a:t> </a:t>
            </a:r>
            <a:r>
              <a:rPr dirty="0">
                <a:latin typeface="Book Antiqua" pitchFamily="18" charset="0"/>
              </a:rPr>
              <a:t>E</a:t>
            </a:r>
            <a:r>
              <a:rPr spc="-5" dirty="0">
                <a:latin typeface="Book Antiqua" pitchFamily="18" charset="0"/>
              </a:rPr>
              <a:t>ntities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676401"/>
            <a:ext cx="929640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university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consists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number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spc="-5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department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s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.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department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offers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several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courses</a:t>
            </a:r>
            <a:r>
              <a:rPr sz="3200" spc="-10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.</a:t>
            </a:r>
            <a:r>
              <a:rPr sz="3200" spc="254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number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modules</a:t>
            </a:r>
            <a:r>
              <a:rPr sz="3200" b="1" spc="250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make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up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course.</a:t>
            </a:r>
            <a:r>
              <a:rPr sz="32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spc="-5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Student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s</a:t>
            </a:r>
            <a:r>
              <a:rPr sz="3200" b="1" spc="254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enrol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in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particular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take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modules</a:t>
            </a:r>
            <a:r>
              <a:rPr sz="32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towards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the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completion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that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course.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module</a:t>
            </a:r>
            <a:r>
              <a:rPr sz="32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is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taught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by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lecturer</a:t>
            </a:r>
            <a:r>
              <a:rPr sz="3200" b="1" spc="240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from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the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appropriate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department,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lecturer</a:t>
            </a:r>
            <a:r>
              <a:rPr sz="3200" spc="26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tutors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group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students</a:t>
            </a:r>
            <a:endParaRPr sz="3200">
              <a:latin typeface="Book Antiqua" pitchFamily="18" charset="0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457200"/>
            <a:ext cx="742924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0715">
              <a:lnSpc>
                <a:spcPts val="4790"/>
              </a:lnSpc>
            </a:pPr>
            <a:r>
              <a:rPr spc="-5" dirty="0">
                <a:latin typeface="Book Antiqua" pitchFamily="18" charset="0"/>
              </a:rPr>
              <a:t>Exampl</a:t>
            </a:r>
            <a:r>
              <a:rPr dirty="0">
                <a:latin typeface="Book Antiqua" pitchFamily="18" charset="0"/>
              </a:rPr>
              <a:t>e</a:t>
            </a:r>
            <a:r>
              <a:rPr spc="420" dirty="0">
                <a:latin typeface="Book Antiqua" pitchFamily="18" charset="0"/>
                <a:cs typeface="Times New Roman"/>
              </a:rPr>
              <a:t> </a:t>
            </a:r>
            <a:r>
              <a:rPr dirty="0">
                <a:latin typeface="Book Antiqua" pitchFamily="18" charset="0"/>
              </a:rPr>
              <a:t>-</a:t>
            </a:r>
            <a:r>
              <a:rPr spc="415" dirty="0">
                <a:latin typeface="Book Antiqua" pitchFamily="18" charset="0"/>
                <a:cs typeface="Times New Roman"/>
              </a:rPr>
              <a:t> </a:t>
            </a:r>
            <a:r>
              <a:rPr spc="5" dirty="0">
                <a:latin typeface="Book Antiqua" pitchFamily="18" charset="0"/>
              </a:rPr>
              <a:t>R</a:t>
            </a:r>
            <a:r>
              <a:rPr dirty="0">
                <a:latin typeface="Book Antiqua" pitchFamily="18" charset="0"/>
              </a:rPr>
              <a:t>elationships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00" y="1981200"/>
            <a:ext cx="9143999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0865">
              <a:lnSpc>
                <a:spcPct val="100000"/>
              </a:lnSpc>
            </a:pP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university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consists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number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departments.</a:t>
            </a:r>
            <a:r>
              <a:rPr sz="3200" spc="26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department</a:t>
            </a:r>
            <a:r>
              <a:rPr sz="3200" spc="229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offers</a:t>
            </a:r>
            <a:r>
              <a:rPr sz="3200" b="1" spc="235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several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courses.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number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modules</a:t>
            </a:r>
            <a:r>
              <a:rPr sz="3200" spc="229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make</a:t>
            </a:r>
            <a:r>
              <a:rPr sz="3200" b="1" spc="229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spc="-5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u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p</a:t>
            </a:r>
            <a:r>
              <a:rPr sz="3200" b="1" spc="240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course.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Students</a:t>
            </a:r>
            <a:r>
              <a:rPr sz="3200" spc="229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spc="-15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enrol</a:t>
            </a:r>
            <a:r>
              <a:rPr sz="3200" b="1" spc="229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in</a:t>
            </a:r>
            <a:r>
              <a:rPr sz="3200" b="1" spc="250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particular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spc="-20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take</a:t>
            </a:r>
            <a:r>
              <a:rPr sz="3200" b="1" spc="245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modules</a:t>
            </a:r>
            <a:r>
              <a:rPr sz="32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towards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the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completion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that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course.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module</a:t>
            </a:r>
            <a:r>
              <a:rPr sz="32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is</a:t>
            </a:r>
            <a:r>
              <a:rPr sz="3200" spc="22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taught</a:t>
            </a:r>
            <a:r>
              <a:rPr sz="3200" b="1" spc="210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by</a:t>
            </a:r>
            <a:r>
              <a:rPr sz="3200" b="1" spc="240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lecture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r</a:t>
            </a:r>
            <a:r>
              <a:rPr sz="3200" spc="26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spc="-5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fro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m</a:t>
            </a:r>
            <a:r>
              <a:rPr sz="3200" b="1" spc="225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the</a:t>
            </a:r>
            <a:r>
              <a:rPr sz="3200" b="1" spc="254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appropriate</a:t>
            </a:r>
            <a:r>
              <a:rPr sz="3200" spc="23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department,</a:t>
            </a:r>
            <a:r>
              <a:rPr sz="32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lecture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r</a:t>
            </a:r>
            <a:r>
              <a:rPr sz="3200" spc="26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b="1" spc="-15" dirty="0">
                <a:solidFill>
                  <a:srgbClr val="9A3300"/>
                </a:solidFill>
                <a:latin typeface="Book Antiqua" pitchFamily="18" charset="0"/>
                <a:cs typeface="Verdana"/>
              </a:rPr>
              <a:t>tutors</a:t>
            </a:r>
            <a:r>
              <a:rPr sz="3200" b="1" spc="235" dirty="0">
                <a:solidFill>
                  <a:srgbClr val="9A3300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group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students</a:t>
            </a:r>
            <a:endParaRPr sz="3200">
              <a:latin typeface="Book Antiqua" pitchFamily="18" charset="0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7" y="4029832"/>
            <a:ext cx="8591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6406" y="4029832"/>
            <a:ext cx="845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28194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14800" y="57150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40253" y="5858634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Student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676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46302" y="2380387"/>
            <a:ext cx="7615555" cy="849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Entities: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Department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Course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,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Module,</a:t>
            </a:r>
            <a:r>
              <a:rPr sz="2400" spc="6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Lecturer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,</a:t>
            </a:r>
            <a:r>
              <a:rPr sz="2400" spc="7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Student</a:t>
            </a:r>
            <a:endParaRPr sz="2400">
              <a:latin typeface="Arial"/>
              <a:cs typeface="Arial"/>
            </a:endParaRPr>
          </a:p>
          <a:p>
            <a:pPr marR="73025" algn="ctr">
              <a:lnSpc>
                <a:spcPts val="2380"/>
              </a:lnSpc>
              <a:spcBef>
                <a:spcPts val="1880"/>
              </a:spcBef>
            </a:pPr>
            <a:r>
              <a:rPr sz="2000" spc="-20" dirty="0">
                <a:solidFill>
                  <a:srgbClr val="00009A"/>
                </a:solidFill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66386" y="4029832"/>
            <a:ext cx="9556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Lecturer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03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9753600" cy="761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39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7" y="4029832"/>
            <a:ext cx="8591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6406" y="4029832"/>
            <a:ext cx="845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28194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8501" y="2963032"/>
            <a:ext cx="13506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00009A"/>
                </a:solidFill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57150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0253" y="5858634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9A3300"/>
                </a:solidFill>
                <a:latin typeface="Arial"/>
                <a:cs typeface="Arial"/>
              </a:rPr>
              <a:t>Student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6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66386" y="4029832"/>
            <a:ext cx="9556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Lecturer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68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47471" y="2984734"/>
            <a:ext cx="5810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Offers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18944" y="308610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1809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383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4135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5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46302" y="2380387"/>
            <a:ext cx="54146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Each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departmen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t</a:t>
            </a:r>
            <a:r>
              <a:rPr sz="2400" spc="7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A"/>
                </a:solidFill>
                <a:latin typeface="Arial"/>
                <a:cs typeface="Arial"/>
              </a:rPr>
              <a:t>offers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several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courses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7" y="4029832"/>
            <a:ext cx="8591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6406" y="4029832"/>
            <a:ext cx="845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28194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8501" y="2963032"/>
            <a:ext cx="13506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9A3300"/>
                </a:solidFill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57150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0253" y="5858634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9A3300"/>
                </a:solidFill>
                <a:latin typeface="Arial"/>
                <a:cs typeface="Arial"/>
              </a:rPr>
              <a:t>Student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6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66386" y="4029832"/>
            <a:ext cx="9556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Lecturer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32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24050" y="4051535"/>
            <a:ext cx="7816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Includes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68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7471" y="2984734"/>
            <a:ext cx="5810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Offers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237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53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18944" y="308610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1809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83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63127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4135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5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146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46302" y="2380387"/>
            <a:ext cx="607631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spc="-2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number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A"/>
                </a:solidFill>
                <a:latin typeface="Arial"/>
                <a:cs typeface="Arial"/>
              </a:rPr>
              <a:t>of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modules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A3300"/>
                </a:solidFill>
                <a:latin typeface="Arial"/>
                <a:cs typeface="Arial"/>
              </a:rPr>
              <a:t>make</a:t>
            </a:r>
            <a:r>
              <a:rPr sz="2400" spc="65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A3300"/>
                </a:solidFill>
                <a:latin typeface="Arial"/>
                <a:cs typeface="Arial"/>
              </a:rPr>
              <a:t>up</a:t>
            </a:r>
            <a:r>
              <a:rPr sz="2400" spc="65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eac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h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courses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7" y="4029832"/>
            <a:ext cx="8591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6406" y="4029832"/>
            <a:ext cx="845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28194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8501" y="2963032"/>
            <a:ext cx="13506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9A3300"/>
                </a:solidFill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57150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0253" y="5858634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Student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6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66386" y="4029832"/>
            <a:ext cx="9556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Lecturer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32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24050" y="4051535"/>
            <a:ext cx="7816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Includes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68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7471" y="2984734"/>
            <a:ext cx="5810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Offers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6800" y="5638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25550" y="5880336"/>
            <a:ext cx="8280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Enrol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s</a:t>
            </a:r>
            <a:r>
              <a:rPr sz="1600" spc="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237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953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18944" y="308610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1809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383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38300" y="4428744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18944" y="5981700"/>
            <a:ext cx="1885950" cy="0"/>
          </a:xfrm>
          <a:custGeom>
            <a:avLst/>
            <a:gdLst/>
            <a:ahLst/>
            <a:cxnLst/>
            <a:rect l="l" t="t" r="r" b="b"/>
            <a:pathLst>
              <a:path w="1885950">
                <a:moveTo>
                  <a:pt x="0" y="0"/>
                </a:moveTo>
                <a:lnTo>
                  <a:pt x="18859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63127" y="58674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63127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4135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5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46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46302" y="2380387"/>
            <a:ext cx="490791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Students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A3300"/>
                </a:solidFill>
                <a:latin typeface="Arial"/>
                <a:cs typeface="Arial"/>
              </a:rPr>
              <a:t>enrol</a:t>
            </a:r>
            <a:r>
              <a:rPr sz="2400" spc="7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A3300"/>
                </a:solidFill>
                <a:latin typeface="Arial"/>
                <a:cs typeface="Arial"/>
              </a:rPr>
              <a:t>in</a:t>
            </a:r>
            <a:r>
              <a:rPr sz="2400" spc="6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particular</a:t>
            </a:r>
            <a:r>
              <a:rPr sz="2400" spc="7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course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7" y="4029832"/>
            <a:ext cx="8591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6406" y="4029832"/>
            <a:ext cx="845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28194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8501" y="2963032"/>
            <a:ext cx="13506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9A3300"/>
                </a:solidFill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57150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0253" y="5858634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Student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6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66386" y="4029832"/>
            <a:ext cx="9556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Lecturer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32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24050" y="4051535"/>
            <a:ext cx="7816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Includes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68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7471" y="2984734"/>
            <a:ext cx="5810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Offers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6800" y="5638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25550" y="5880336"/>
            <a:ext cx="8280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Enrol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s</a:t>
            </a:r>
            <a:r>
              <a:rPr sz="1600" spc="4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19600" y="47244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02559" y="4965936"/>
            <a:ext cx="5791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Tak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237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953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18944" y="308610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1809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383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8300" y="4428744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18944" y="5981700"/>
            <a:ext cx="1885950" cy="0"/>
          </a:xfrm>
          <a:custGeom>
            <a:avLst/>
            <a:gdLst/>
            <a:ahLst/>
            <a:cxnLst/>
            <a:rect l="l" t="t" r="r" b="b"/>
            <a:pathLst>
              <a:path w="1885950">
                <a:moveTo>
                  <a:pt x="0" y="0"/>
                </a:moveTo>
                <a:lnTo>
                  <a:pt x="18859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911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91100" y="44287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63127" y="58674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76935" y="4419600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0"/>
                </a:moveTo>
                <a:lnTo>
                  <a:pt x="218087" y="48363"/>
                </a:lnTo>
                <a:lnTo>
                  <a:pt x="201944" y="90399"/>
                </a:lnTo>
                <a:lnTo>
                  <a:pt x="177368" y="123493"/>
                </a:lnTo>
                <a:lnTo>
                  <a:pt x="134777" y="149186"/>
                </a:lnTo>
                <a:lnTo>
                  <a:pt x="122846" y="151672"/>
                </a:lnTo>
                <a:lnTo>
                  <a:pt x="109033" y="150967"/>
                </a:lnTo>
                <a:lnTo>
                  <a:pt x="71419" y="139375"/>
                </a:lnTo>
                <a:lnTo>
                  <a:pt x="40491" y="115329"/>
                </a:lnTo>
                <a:lnTo>
                  <a:pt x="17472" y="81098"/>
                </a:lnTo>
                <a:lnTo>
                  <a:pt x="3583" y="38951"/>
                </a:lnTo>
                <a:lnTo>
                  <a:pt x="1194" y="23534"/>
                </a:lnTo>
                <a:lnTo>
                  <a:pt x="0" y="7574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76935" y="55633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63127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24135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5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146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46302" y="2380387"/>
            <a:ext cx="351790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Students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…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A3300"/>
                </a:solidFill>
                <a:latin typeface="Arial"/>
                <a:cs typeface="Arial"/>
              </a:rPr>
              <a:t>tak</a:t>
            </a:r>
            <a:r>
              <a:rPr sz="2400" dirty="0">
                <a:solidFill>
                  <a:srgbClr val="9A3300"/>
                </a:solidFill>
                <a:latin typeface="Arial"/>
                <a:cs typeface="Arial"/>
              </a:rPr>
              <a:t>e</a:t>
            </a:r>
            <a:r>
              <a:rPr sz="2400" spc="6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modules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7" y="4029832"/>
            <a:ext cx="8591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6406" y="4029832"/>
            <a:ext cx="845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28194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8501" y="2963032"/>
            <a:ext cx="13506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9A3300"/>
                </a:solidFill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57150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0253" y="5858634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9A3300"/>
                </a:solidFill>
                <a:latin typeface="Arial"/>
                <a:cs typeface="Arial"/>
              </a:rPr>
              <a:t>Student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6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66386" y="4029832"/>
            <a:ext cx="9556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Lecturer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32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24050" y="4051535"/>
            <a:ext cx="7816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Includes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68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7471" y="2984734"/>
            <a:ext cx="5810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Offers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6800" y="5638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25550" y="5880336"/>
            <a:ext cx="8280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Enrol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s</a:t>
            </a:r>
            <a:r>
              <a:rPr sz="1600" spc="4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19600" y="47244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02559" y="4965936"/>
            <a:ext cx="5791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Tak</a:t>
            </a:r>
            <a:r>
              <a:rPr sz="1600" spc="-10" dirty="0">
                <a:solidFill>
                  <a:srgbClr val="9A3300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960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66184" y="4051535"/>
            <a:ext cx="8039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Teach</a:t>
            </a:r>
            <a:r>
              <a:rPr sz="1600" spc="-15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237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953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765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48143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18944" y="308610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1809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383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38300" y="4428744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18944" y="5981700"/>
            <a:ext cx="1885950" cy="0"/>
          </a:xfrm>
          <a:custGeom>
            <a:avLst/>
            <a:gdLst/>
            <a:ahLst/>
            <a:cxnLst/>
            <a:rect l="l" t="t" r="r" b="b"/>
            <a:pathLst>
              <a:path w="1885950">
                <a:moveTo>
                  <a:pt x="0" y="0"/>
                </a:moveTo>
                <a:lnTo>
                  <a:pt x="18859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911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91100" y="44287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63127" y="58674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76935" y="4419600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0"/>
                </a:moveTo>
                <a:lnTo>
                  <a:pt x="218087" y="48363"/>
                </a:lnTo>
                <a:lnTo>
                  <a:pt x="201944" y="90399"/>
                </a:lnTo>
                <a:lnTo>
                  <a:pt x="177368" y="123493"/>
                </a:lnTo>
                <a:lnTo>
                  <a:pt x="134777" y="149186"/>
                </a:lnTo>
                <a:lnTo>
                  <a:pt x="122846" y="151672"/>
                </a:lnTo>
                <a:lnTo>
                  <a:pt x="109033" y="150967"/>
                </a:lnTo>
                <a:lnTo>
                  <a:pt x="71419" y="139375"/>
                </a:lnTo>
                <a:lnTo>
                  <a:pt x="40491" y="115329"/>
                </a:lnTo>
                <a:lnTo>
                  <a:pt x="17472" y="81098"/>
                </a:lnTo>
                <a:lnTo>
                  <a:pt x="3583" y="38951"/>
                </a:lnTo>
                <a:lnTo>
                  <a:pt x="1194" y="23534"/>
                </a:lnTo>
                <a:lnTo>
                  <a:pt x="0" y="7574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76935" y="55633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63127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4135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5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674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146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146302" y="2380387"/>
            <a:ext cx="480314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Each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module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is</a:t>
            </a:r>
            <a:r>
              <a:rPr sz="2400" spc="7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A3300"/>
                </a:solidFill>
                <a:latin typeface="Arial"/>
                <a:cs typeface="Arial"/>
              </a:rPr>
              <a:t>taught</a:t>
            </a:r>
            <a:r>
              <a:rPr sz="2400" spc="6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A3300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9A3300"/>
                </a:solidFill>
                <a:latin typeface="Arial"/>
                <a:cs typeface="Arial"/>
              </a:rPr>
              <a:t>y</a:t>
            </a:r>
            <a:r>
              <a:rPr sz="2400" spc="65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lecturer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7" y="4029832"/>
            <a:ext cx="8591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6406" y="4029832"/>
            <a:ext cx="845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28194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8501" y="2963032"/>
            <a:ext cx="13506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00009A"/>
                </a:solidFill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57150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0253" y="5858634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9A3300"/>
                </a:solidFill>
                <a:latin typeface="Arial"/>
                <a:cs typeface="Arial"/>
              </a:rPr>
              <a:t>Student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6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66386" y="4029832"/>
            <a:ext cx="9556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Lecturer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32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24050" y="4051535"/>
            <a:ext cx="7816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Includes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68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7471" y="2984734"/>
            <a:ext cx="5810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Offers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6800" y="5638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25550" y="5880336"/>
            <a:ext cx="8280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Enrol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s</a:t>
            </a:r>
            <a:r>
              <a:rPr sz="1600" spc="4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19600" y="47244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702559" y="4965936"/>
            <a:ext cx="5791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Tak</a:t>
            </a:r>
            <a:r>
              <a:rPr sz="1600" spc="-10" dirty="0">
                <a:solidFill>
                  <a:srgbClr val="9A3300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724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942586" y="2984734"/>
            <a:ext cx="8039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Employs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60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266184" y="4051535"/>
            <a:ext cx="8039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Teach</a:t>
            </a:r>
            <a:r>
              <a:rPr sz="1600" spc="-15" dirty="0">
                <a:solidFill>
                  <a:srgbClr val="9A3300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5237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953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765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48143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439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438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00344" y="3086100"/>
            <a:ext cx="1962150" cy="0"/>
          </a:xfrm>
          <a:custGeom>
            <a:avLst/>
            <a:gdLst/>
            <a:ahLst/>
            <a:cxnLst/>
            <a:rect l="l" t="t" r="r" b="b"/>
            <a:pathLst>
              <a:path w="1962150">
                <a:moveTo>
                  <a:pt x="19621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18944" y="308610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1809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383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38300" y="4428744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18944" y="5981700"/>
            <a:ext cx="1885950" cy="0"/>
          </a:xfrm>
          <a:custGeom>
            <a:avLst/>
            <a:gdLst/>
            <a:ahLst/>
            <a:cxnLst/>
            <a:rect l="l" t="t" r="r" b="b"/>
            <a:pathLst>
              <a:path w="1885950">
                <a:moveTo>
                  <a:pt x="0" y="0"/>
                </a:moveTo>
                <a:lnTo>
                  <a:pt x="18859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911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91100" y="44287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63127" y="58674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6935" y="4419600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0"/>
                </a:moveTo>
                <a:lnTo>
                  <a:pt x="218087" y="48363"/>
                </a:lnTo>
                <a:lnTo>
                  <a:pt x="201944" y="90399"/>
                </a:lnTo>
                <a:lnTo>
                  <a:pt x="177368" y="123493"/>
                </a:lnTo>
                <a:lnTo>
                  <a:pt x="134777" y="149186"/>
                </a:lnTo>
                <a:lnTo>
                  <a:pt x="122846" y="151672"/>
                </a:lnTo>
                <a:lnTo>
                  <a:pt x="109033" y="150967"/>
                </a:lnTo>
                <a:lnTo>
                  <a:pt x="71419" y="139375"/>
                </a:lnTo>
                <a:lnTo>
                  <a:pt x="40491" y="115329"/>
                </a:lnTo>
                <a:lnTo>
                  <a:pt x="17472" y="81098"/>
                </a:lnTo>
                <a:lnTo>
                  <a:pt x="3583" y="38951"/>
                </a:lnTo>
                <a:lnTo>
                  <a:pt x="1194" y="23534"/>
                </a:lnTo>
                <a:lnTo>
                  <a:pt x="0" y="7574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76935" y="55633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63127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29734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4135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5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674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146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46302" y="2380387"/>
            <a:ext cx="575246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lecture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r</a:t>
            </a:r>
            <a:r>
              <a:rPr sz="2400" spc="7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A3300"/>
                </a:solidFill>
                <a:latin typeface="Arial"/>
                <a:cs typeface="Arial"/>
              </a:rPr>
              <a:t>fro</a:t>
            </a:r>
            <a:r>
              <a:rPr sz="2400" dirty="0">
                <a:solidFill>
                  <a:srgbClr val="9A3300"/>
                </a:solidFill>
                <a:latin typeface="Arial"/>
                <a:cs typeface="Arial"/>
              </a:rPr>
              <a:t>m</a:t>
            </a:r>
            <a:r>
              <a:rPr sz="2400" spc="6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A3300"/>
                </a:solidFill>
                <a:latin typeface="Arial"/>
                <a:cs typeface="Arial"/>
              </a:rPr>
              <a:t>th</a:t>
            </a:r>
            <a:r>
              <a:rPr sz="2400" dirty="0">
                <a:solidFill>
                  <a:srgbClr val="9A3300"/>
                </a:solidFill>
                <a:latin typeface="Arial"/>
                <a:cs typeface="Arial"/>
              </a:rPr>
              <a:t>e</a:t>
            </a:r>
            <a:r>
              <a:rPr sz="2400" spc="6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appropriate</a:t>
            </a:r>
            <a:r>
              <a:rPr sz="2400" spc="7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department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7" y="4029832"/>
            <a:ext cx="8591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6406" y="4029832"/>
            <a:ext cx="845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9A3300"/>
                </a:solidFill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28194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8501" y="2963032"/>
            <a:ext cx="13506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9A3300"/>
                </a:solidFill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57150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0253" y="5858634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Student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6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66386" y="4029832"/>
            <a:ext cx="9556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Lecturer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32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24050" y="4051535"/>
            <a:ext cx="7816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Includes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68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7471" y="2984734"/>
            <a:ext cx="5810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Offers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72400" y="5638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43932" y="5880336"/>
            <a:ext cx="60134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Tutors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66800" y="5638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25550" y="5880336"/>
            <a:ext cx="8280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Enrol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s</a:t>
            </a:r>
            <a:r>
              <a:rPr sz="1600" spc="4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19600" y="47244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02559" y="4965936"/>
            <a:ext cx="5791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Tak</a:t>
            </a:r>
            <a:r>
              <a:rPr sz="1600" spc="-10" dirty="0">
                <a:solidFill>
                  <a:srgbClr val="9A3300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724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42586" y="2984734"/>
            <a:ext cx="8039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Employs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960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66184" y="4051535"/>
            <a:ext cx="8039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9A3300"/>
                </a:solidFill>
                <a:latin typeface="Arial"/>
                <a:cs typeface="Arial"/>
              </a:rPr>
              <a:t>Teach</a:t>
            </a:r>
            <a:r>
              <a:rPr sz="1600" spc="-15" dirty="0">
                <a:solidFill>
                  <a:srgbClr val="9A3300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9A3300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237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53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765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48143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439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438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00344" y="3086100"/>
            <a:ext cx="1962150" cy="0"/>
          </a:xfrm>
          <a:custGeom>
            <a:avLst/>
            <a:gdLst/>
            <a:ahLst/>
            <a:cxnLst/>
            <a:rect l="l" t="t" r="r" b="b"/>
            <a:pathLst>
              <a:path w="1962150">
                <a:moveTo>
                  <a:pt x="19621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18944" y="308610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1809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383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38300" y="4428744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18944" y="5981700"/>
            <a:ext cx="1885950" cy="0"/>
          </a:xfrm>
          <a:custGeom>
            <a:avLst/>
            <a:gdLst/>
            <a:ahLst/>
            <a:cxnLst/>
            <a:rect l="l" t="t" r="r" b="b"/>
            <a:pathLst>
              <a:path w="1885950">
                <a:moveTo>
                  <a:pt x="0" y="0"/>
                </a:moveTo>
                <a:lnTo>
                  <a:pt x="1885949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911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91100" y="44287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76544" y="5981700"/>
            <a:ext cx="1885950" cy="0"/>
          </a:xfrm>
          <a:custGeom>
            <a:avLst/>
            <a:gdLst/>
            <a:ahLst/>
            <a:cxnLst/>
            <a:rect l="l" t="t" r="r" b="b"/>
            <a:pathLst>
              <a:path w="1885950">
                <a:moveTo>
                  <a:pt x="0" y="0"/>
                </a:moveTo>
                <a:lnTo>
                  <a:pt x="18859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43900" y="4428744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1200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67400" y="58674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3127" y="58674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76935" y="4419600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0"/>
                </a:moveTo>
                <a:lnTo>
                  <a:pt x="218087" y="48363"/>
                </a:lnTo>
                <a:lnTo>
                  <a:pt x="201944" y="90399"/>
                </a:lnTo>
                <a:lnTo>
                  <a:pt x="177368" y="123493"/>
                </a:lnTo>
                <a:lnTo>
                  <a:pt x="134777" y="149186"/>
                </a:lnTo>
                <a:lnTo>
                  <a:pt x="122846" y="151672"/>
                </a:lnTo>
                <a:lnTo>
                  <a:pt x="109033" y="150967"/>
                </a:lnTo>
                <a:lnTo>
                  <a:pt x="71419" y="139375"/>
                </a:lnTo>
                <a:lnTo>
                  <a:pt x="40491" y="115329"/>
                </a:lnTo>
                <a:lnTo>
                  <a:pt x="17472" y="81098"/>
                </a:lnTo>
                <a:lnTo>
                  <a:pt x="3583" y="38951"/>
                </a:lnTo>
                <a:lnTo>
                  <a:pt x="1194" y="23534"/>
                </a:lnTo>
                <a:lnTo>
                  <a:pt x="0" y="7574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76935" y="55633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63127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29734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4135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5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674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146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46302" y="2380387"/>
            <a:ext cx="53282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eac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h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lecture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r</a:t>
            </a:r>
            <a:r>
              <a:rPr sz="2400" spc="7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9A3300"/>
                </a:solidFill>
                <a:latin typeface="Arial"/>
                <a:cs typeface="Arial"/>
              </a:rPr>
              <a:t>tutors</a:t>
            </a:r>
            <a:r>
              <a:rPr sz="2400" spc="70" dirty="0">
                <a:solidFill>
                  <a:srgbClr val="9A33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09A"/>
                </a:solidFill>
                <a:latin typeface="Arial"/>
                <a:cs typeface="Arial"/>
              </a:rPr>
              <a:t>grou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p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9A"/>
                </a:solidFill>
                <a:latin typeface="Arial"/>
                <a:cs typeface="Arial"/>
              </a:rPr>
              <a:t>o</a:t>
            </a:r>
            <a:r>
              <a:rPr sz="2400" spc="-10" dirty="0">
                <a:solidFill>
                  <a:srgbClr val="00009A"/>
                </a:solidFill>
                <a:latin typeface="Arial"/>
                <a:cs typeface="Arial"/>
              </a:rPr>
              <a:t>f</a:t>
            </a:r>
            <a:r>
              <a:rPr sz="2400" spc="6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Arial"/>
                <a:cs typeface="Arial"/>
              </a:rPr>
              <a:t>students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7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1148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60827" y="4029832"/>
            <a:ext cx="8591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Module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6406" y="4029832"/>
            <a:ext cx="8451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Course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8600" y="28194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8501" y="2963032"/>
            <a:ext cx="13506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20" dirty="0">
                <a:solidFill>
                  <a:srgbClr val="00009A"/>
                </a:solidFill>
                <a:latin typeface="Arial"/>
                <a:cs typeface="Arial"/>
              </a:rPr>
              <a:t>Department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4800" y="57150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540253" y="5858634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Student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67600" y="3886200"/>
            <a:ext cx="1752600" cy="533400"/>
          </a:xfrm>
          <a:custGeom>
            <a:avLst/>
            <a:gdLst/>
            <a:ahLst/>
            <a:cxnLst/>
            <a:rect l="l" t="t" r="r" b="b"/>
            <a:pathLst>
              <a:path w="1752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663445" y="533399"/>
                </a:lnTo>
                <a:lnTo>
                  <a:pt x="1678081" y="532224"/>
                </a:lnTo>
                <a:lnTo>
                  <a:pt x="1716546" y="516046"/>
                </a:lnTo>
                <a:lnTo>
                  <a:pt x="1743023" y="484719"/>
                </a:lnTo>
                <a:lnTo>
                  <a:pt x="1752599" y="89153"/>
                </a:lnTo>
                <a:lnTo>
                  <a:pt x="1751424" y="74518"/>
                </a:lnTo>
                <a:lnTo>
                  <a:pt x="1735246" y="36053"/>
                </a:lnTo>
                <a:lnTo>
                  <a:pt x="1703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66386" y="4029832"/>
            <a:ext cx="9556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Lecturer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432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24050" y="4051535"/>
            <a:ext cx="78168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Includes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68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7471" y="2984734"/>
            <a:ext cx="58102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Offers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72400" y="5638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43932" y="5880336"/>
            <a:ext cx="60134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Tutors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66800" y="56388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25550" y="5880336"/>
            <a:ext cx="82804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Enrol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s</a:t>
            </a:r>
            <a:r>
              <a:rPr sz="1600" spc="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19600" y="47244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02559" y="4965936"/>
            <a:ext cx="5791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Tak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72400" y="27432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942586" y="2984734"/>
            <a:ext cx="8039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Employs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96000" y="3810000"/>
            <a:ext cx="1143000" cy="685800"/>
          </a:xfrm>
          <a:custGeom>
            <a:avLst/>
            <a:gdLst/>
            <a:ahLst/>
            <a:cxnLst/>
            <a:rect l="l" t="t" r="r" b="b"/>
            <a:pathLst>
              <a:path w="1143000" h="685800">
                <a:moveTo>
                  <a:pt x="571499" y="0"/>
                </a:moveTo>
                <a:lnTo>
                  <a:pt x="0" y="342899"/>
                </a:lnTo>
                <a:lnTo>
                  <a:pt x="571499" y="685799"/>
                </a:lnTo>
                <a:lnTo>
                  <a:pt x="1142999" y="342899"/>
                </a:lnTo>
                <a:lnTo>
                  <a:pt x="5714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66184" y="4051535"/>
            <a:ext cx="80391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Teach</a:t>
            </a:r>
            <a:r>
              <a:rPr sz="1600" spc="-15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237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953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76544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48143" y="4152900"/>
            <a:ext cx="209550" cy="0"/>
          </a:xfrm>
          <a:custGeom>
            <a:avLst/>
            <a:gdLst/>
            <a:ahLst/>
            <a:cxnLst/>
            <a:rect l="l" t="t" r="r" b="b"/>
            <a:pathLst>
              <a:path w="209550">
                <a:moveTo>
                  <a:pt x="0" y="0"/>
                </a:moveTo>
                <a:lnTo>
                  <a:pt x="2095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439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438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00344" y="3086100"/>
            <a:ext cx="1962150" cy="0"/>
          </a:xfrm>
          <a:custGeom>
            <a:avLst/>
            <a:gdLst/>
            <a:ahLst/>
            <a:cxnLst/>
            <a:rect l="l" t="t" r="r" b="b"/>
            <a:pathLst>
              <a:path w="1962150">
                <a:moveTo>
                  <a:pt x="19621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18944" y="3086100"/>
            <a:ext cx="1809750" cy="0"/>
          </a:xfrm>
          <a:custGeom>
            <a:avLst/>
            <a:gdLst/>
            <a:ahLst/>
            <a:cxnLst/>
            <a:rect l="l" t="t" r="r" b="b"/>
            <a:pathLst>
              <a:path w="1809750">
                <a:moveTo>
                  <a:pt x="1809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38300" y="3438144"/>
            <a:ext cx="0" cy="438150"/>
          </a:xfrm>
          <a:custGeom>
            <a:avLst/>
            <a:gdLst/>
            <a:ahLst/>
            <a:cxnLst/>
            <a:rect l="l" t="t" r="r" b="b"/>
            <a:pathLst>
              <a:path h="438150">
                <a:moveTo>
                  <a:pt x="0" y="0"/>
                </a:moveTo>
                <a:lnTo>
                  <a:pt x="0" y="4381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38300" y="4428744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0"/>
                </a:moveTo>
                <a:lnTo>
                  <a:pt x="0" y="12001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18944" y="5981700"/>
            <a:ext cx="1885950" cy="0"/>
          </a:xfrm>
          <a:custGeom>
            <a:avLst/>
            <a:gdLst/>
            <a:ahLst/>
            <a:cxnLst/>
            <a:rect l="l" t="t" r="r" b="b"/>
            <a:pathLst>
              <a:path w="1885950">
                <a:moveTo>
                  <a:pt x="0" y="0"/>
                </a:moveTo>
                <a:lnTo>
                  <a:pt x="18859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911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91100" y="44287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76544" y="5981700"/>
            <a:ext cx="1885950" cy="0"/>
          </a:xfrm>
          <a:custGeom>
            <a:avLst/>
            <a:gdLst/>
            <a:ahLst/>
            <a:cxnLst/>
            <a:rect l="l" t="t" r="r" b="b"/>
            <a:pathLst>
              <a:path w="1885950">
                <a:moveTo>
                  <a:pt x="0" y="0"/>
                </a:moveTo>
                <a:lnTo>
                  <a:pt x="18859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43900" y="4428744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12001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67400" y="58674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3127" y="58674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76935" y="4419600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0"/>
                </a:moveTo>
                <a:lnTo>
                  <a:pt x="218087" y="48363"/>
                </a:lnTo>
                <a:lnTo>
                  <a:pt x="201944" y="90399"/>
                </a:lnTo>
                <a:lnTo>
                  <a:pt x="177368" y="123493"/>
                </a:lnTo>
                <a:lnTo>
                  <a:pt x="134777" y="149186"/>
                </a:lnTo>
                <a:lnTo>
                  <a:pt x="122846" y="151672"/>
                </a:lnTo>
                <a:lnTo>
                  <a:pt x="109033" y="150967"/>
                </a:lnTo>
                <a:lnTo>
                  <a:pt x="71419" y="139375"/>
                </a:lnTo>
                <a:lnTo>
                  <a:pt x="40491" y="115329"/>
                </a:lnTo>
                <a:lnTo>
                  <a:pt x="17472" y="81098"/>
                </a:lnTo>
                <a:lnTo>
                  <a:pt x="3583" y="38951"/>
                </a:lnTo>
                <a:lnTo>
                  <a:pt x="1194" y="23534"/>
                </a:lnTo>
                <a:lnTo>
                  <a:pt x="0" y="7574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76935" y="55633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63127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151672" y="0"/>
                </a:moveTo>
                <a:lnTo>
                  <a:pt x="103309" y="5804"/>
                </a:lnTo>
                <a:lnTo>
                  <a:pt x="61272" y="21947"/>
                </a:lnTo>
                <a:lnTo>
                  <a:pt x="28178" y="46523"/>
                </a:lnTo>
                <a:lnTo>
                  <a:pt x="2485" y="89115"/>
                </a:lnTo>
                <a:lnTo>
                  <a:pt x="0" y="101046"/>
                </a:lnTo>
                <a:lnTo>
                  <a:pt x="704" y="114859"/>
                </a:lnTo>
                <a:lnTo>
                  <a:pt x="12297" y="152473"/>
                </a:lnTo>
                <a:lnTo>
                  <a:pt x="36342" y="183400"/>
                </a:lnTo>
                <a:lnTo>
                  <a:pt x="70573" y="206420"/>
                </a:lnTo>
                <a:lnTo>
                  <a:pt x="112720" y="220309"/>
                </a:lnTo>
                <a:lnTo>
                  <a:pt x="128137" y="222698"/>
                </a:lnTo>
                <a:lnTo>
                  <a:pt x="144097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29734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4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4135" y="3734527"/>
            <a:ext cx="224154" cy="151765"/>
          </a:xfrm>
          <a:custGeom>
            <a:avLst/>
            <a:gdLst/>
            <a:ahLst/>
            <a:cxnLst/>
            <a:rect l="l" t="t" r="r" b="b"/>
            <a:pathLst>
              <a:path w="224155" h="151764">
                <a:moveTo>
                  <a:pt x="223892" y="151672"/>
                </a:moveTo>
                <a:lnTo>
                  <a:pt x="218087" y="103309"/>
                </a:lnTo>
                <a:lnTo>
                  <a:pt x="201944" y="61272"/>
                </a:lnTo>
                <a:lnTo>
                  <a:pt x="177368" y="28178"/>
                </a:lnTo>
                <a:lnTo>
                  <a:pt x="134777" y="2485"/>
                </a:lnTo>
                <a:lnTo>
                  <a:pt x="122846" y="0"/>
                </a:lnTo>
                <a:lnTo>
                  <a:pt x="109033" y="704"/>
                </a:lnTo>
                <a:lnTo>
                  <a:pt x="71419" y="12297"/>
                </a:lnTo>
                <a:lnTo>
                  <a:pt x="40491" y="36342"/>
                </a:lnTo>
                <a:lnTo>
                  <a:pt x="17472" y="70573"/>
                </a:lnTo>
                <a:lnTo>
                  <a:pt x="3583" y="112720"/>
                </a:lnTo>
                <a:lnTo>
                  <a:pt x="1194" y="128137"/>
                </a:lnTo>
                <a:lnTo>
                  <a:pt x="0" y="144097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674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14600" y="4038600"/>
            <a:ext cx="151765" cy="224154"/>
          </a:xfrm>
          <a:custGeom>
            <a:avLst/>
            <a:gdLst/>
            <a:ahLst/>
            <a:cxnLst/>
            <a:rect l="l" t="t" r="r" b="b"/>
            <a:pathLst>
              <a:path w="151764" h="224154">
                <a:moveTo>
                  <a:pt x="0" y="0"/>
                </a:moveTo>
                <a:lnTo>
                  <a:pt x="48363" y="5804"/>
                </a:lnTo>
                <a:lnTo>
                  <a:pt x="90399" y="21947"/>
                </a:lnTo>
                <a:lnTo>
                  <a:pt x="123493" y="46523"/>
                </a:lnTo>
                <a:lnTo>
                  <a:pt x="149186" y="89115"/>
                </a:lnTo>
                <a:lnTo>
                  <a:pt x="151672" y="101046"/>
                </a:lnTo>
                <a:lnTo>
                  <a:pt x="150967" y="114859"/>
                </a:lnTo>
                <a:lnTo>
                  <a:pt x="139375" y="152473"/>
                </a:lnTo>
                <a:lnTo>
                  <a:pt x="115329" y="183400"/>
                </a:lnTo>
                <a:lnTo>
                  <a:pt x="81098" y="206420"/>
                </a:lnTo>
                <a:lnTo>
                  <a:pt x="38951" y="220309"/>
                </a:lnTo>
                <a:lnTo>
                  <a:pt x="23534" y="222698"/>
                </a:lnTo>
                <a:lnTo>
                  <a:pt x="7574" y="223892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457200"/>
            <a:ext cx="742924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24455">
              <a:lnSpc>
                <a:spcPts val="4790"/>
              </a:lnSpc>
            </a:pPr>
            <a:r>
              <a:rPr spc="-5">
                <a:latin typeface="Book Antiqua" pitchFamily="18" charset="0"/>
              </a:rPr>
              <a:t>Example</a:t>
            </a:r>
            <a:r>
              <a:rPr lang="en-US" spc="-5" dirty="0">
                <a:latin typeface="Book Antiqua" pitchFamily="18" charset="0"/>
              </a:rPr>
              <a:t> - 2</a:t>
            </a:r>
            <a:endParaRPr spc="-5" dirty="0">
              <a:latin typeface="Book Antiqua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905000"/>
            <a:ext cx="914400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We</a:t>
            </a:r>
            <a:r>
              <a:rPr sz="3200" spc="28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wan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</a:t>
            </a:r>
            <a:r>
              <a:rPr sz="3200" spc="28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represent</a:t>
            </a:r>
            <a:r>
              <a:rPr sz="3200" spc="27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informatio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</a:t>
            </a:r>
            <a:r>
              <a:rPr sz="3200" spc="3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about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products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database.</a:t>
            </a:r>
            <a:r>
              <a:rPr sz="3200" spc="29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h</a:t>
            </a:r>
            <a:r>
              <a:rPr sz="3200" spc="29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product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has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description,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price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supplier.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Suppliers</a:t>
            </a:r>
            <a:r>
              <a:rPr sz="3200" spc="26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have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addresses,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phone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numbers,</a:t>
            </a:r>
            <a:r>
              <a:rPr sz="3200" spc="28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3200" spc="28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names.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Each</a:t>
            </a:r>
            <a:r>
              <a:rPr sz="3200" spc="-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address</a:t>
            </a:r>
            <a:r>
              <a:rPr sz="3200" spc="27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made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up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of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street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address,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city,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3200" spc="2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3200" spc="29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32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postcode.</a:t>
            </a:r>
            <a:endParaRPr sz="3200">
              <a:latin typeface="Book Antiqua" pitchFamily="18" charset="0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57200"/>
            <a:ext cx="742924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90"/>
              </a:lnSpc>
            </a:pPr>
            <a:r>
              <a:rPr spc="-5" dirty="0">
                <a:latin typeface="Book Antiqua" pitchFamily="18" charset="0"/>
              </a:rPr>
              <a:t>Exampl</a:t>
            </a:r>
            <a:r>
              <a:rPr dirty="0">
                <a:latin typeface="Book Antiqua" pitchFamily="18" charset="0"/>
              </a:rPr>
              <a:t>e</a:t>
            </a:r>
            <a:r>
              <a:rPr spc="420" dirty="0">
                <a:latin typeface="Book Antiqua" pitchFamily="18" charset="0"/>
                <a:cs typeface="Times New Roman"/>
              </a:rPr>
              <a:t> </a:t>
            </a:r>
            <a:r>
              <a:rPr dirty="0">
                <a:latin typeface="Book Antiqua" pitchFamily="18" charset="0"/>
              </a:rPr>
              <a:t>-</a:t>
            </a:r>
            <a:r>
              <a:rPr spc="415" dirty="0">
                <a:latin typeface="Book Antiqua" pitchFamily="18" charset="0"/>
                <a:cs typeface="Times New Roman"/>
              </a:rPr>
              <a:t> </a:t>
            </a:r>
            <a:r>
              <a:rPr dirty="0">
                <a:latin typeface="Book Antiqua" pitchFamily="18" charset="0"/>
              </a:rPr>
              <a:t>Entities/Attributes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1905000"/>
            <a:ext cx="2844165" cy="369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857250" indent="-342900">
              <a:lnSpc>
                <a:spcPts val="2590"/>
              </a:lnSpc>
              <a:buClr>
                <a:srgbClr val="00009A"/>
              </a:buClr>
              <a:buFont typeface="Verdana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</a:t>
            </a:r>
            <a:r>
              <a:rPr sz="24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ntities</a:t>
            </a:r>
            <a:r>
              <a:rPr sz="24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or</a:t>
            </a:r>
            <a:r>
              <a:rPr sz="24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attributes:</a:t>
            </a:r>
            <a:endParaRPr sz="24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170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</a:t>
            </a:r>
            <a:r>
              <a:rPr sz="1800" spc="-1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r</a:t>
            </a:r>
            <a:r>
              <a:rPr sz="18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</a:t>
            </a:r>
            <a:r>
              <a:rPr sz="18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</a:t>
            </a:r>
            <a:r>
              <a:rPr sz="18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u</a:t>
            </a: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</a:t>
            </a:r>
            <a:r>
              <a:rPr sz="18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</a:t>
            </a:r>
            <a:endParaRPr sz="18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225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description</a:t>
            </a:r>
            <a:endParaRPr sz="18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225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</a:t>
            </a:r>
            <a:r>
              <a:rPr sz="1800" spc="-1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r</a:t>
            </a:r>
            <a:r>
              <a:rPr sz="18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</a:t>
            </a: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ce</a:t>
            </a:r>
            <a:endParaRPr sz="18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225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su</a:t>
            </a:r>
            <a:r>
              <a:rPr sz="18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</a:t>
            </a:r>
            <a:r>
              <a:rPr sz="1800" spc="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</a:t>
            </a:r>
            <a:r>
              <a:rPr sz="18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l</a:t>
            </a:r>
            <a:r>
              <a:rPr sz="1800" spc="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</a:t>
            </a:r>
            <a:r>
              <a:rPr sz="1800" spc="-1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er</a:t>
            </a:r>
            <a:endParaRPr sz="18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225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1800" spc="-1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ddress</a:t>
            </a:r>
            <a:endParaRPr sz="18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220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phone</a:t>
            </a:r>
            <a:r>
              <a:rPr sz="1800" spc="18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number</a:t>
            </a:r>
            <a:endParaRPr sz="18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225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</a:t>
            </a:r>
            <a:r>
              <a:rPr sz="1800" spc="-2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me</a:t>
            </a:r>
            <a:endParaRPr sz="18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225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</a:t>
            </a:r>
            <a:r>
              <a:rPr sz="1800" spc="-1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treet</a:t>
            </a:r>
            <a:r>
              <a:rPr sz="1800" spc="18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1800" spc="-1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address</a:t>
            </a:r>
            <a:endParaRPr sz="18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225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spc="-1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</a:t>
            </a:r>
            <a:r>
              <a:rPr sz="18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it</a:t>
            </a: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y</a:t>
            </a:r>
            <a:endParaRPr sz="1800">
              <a:latin typeface="Book Antiqua" pitchFamily="18" charset="0"/>
              <a:cs typeface="Verdana"/>
            </a:endParaRPr>
          </a:p>
          <a:p>
            <a:pPr marL="1155065" lvl="1" indent="-227965">
              <a:lnSpc>
                <a:spcPct val="100000"/>
              </a:lnSpc>
              <a:spcBef>
                <a:spcPts val="225"/>
              </a:spcBef>
              <a:buClr>
                <a:srgbClr val="00009A"/>
              </a:buClr>
              <a:buFont typeface="Verdana"/>
              <a:buChar char="•"/>
              <a:tabLst>
                <a:tab pos="1155700" algn="l"/>
              </a:tabLst>
            </a:pPr>
            <a:r>
              <a:rPr sz="18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</a:t>
            </a:r>
            <a:r>
              <a:rPr sz="18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ostcode</a:t>
            </a:r>
            <a:endParaRPr sz="1800">
              <a:latin typeface="Book Antiqua" pitchFamily="18" charset="0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0" y="2057400"/>
            <a:ext cx="3392170" cy="340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lr>
                <a:srgbClr val="00009A"/>
              </a:buClr>
              <a:buFont typeface="Verdana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roducts,</a:t>
            </a:r>
            <a:r>
              <a:rPr sz="2400" spc="24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suppliers,</a:t>
            </a:r>
            <a:r>
              <a:rPr sz="24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24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addresses</a:t>
            </a:r>
            <a:r>
              <a:rPr sz="2400" spc="23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all</a:t>
            </a:r>
            <a:r>
              <a:rPr sz="240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have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smaller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parts</a:t>
            </a:r>
            <a:r>
              <a:rPr sz="24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so</a:t>
            </a:r>
            <a:r>
              <a:rPr sz="2400" spc="245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we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can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make</a:t>
            </a:r>
            <a:r>
              <a:rPr sz="24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2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them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entities</a:t>
            </a:r>
            <a:endParaRPr sz="2400">
              <a:latin typeface="Book Antiqua" pitchFamily="18" charset="0"/>
              <a:cs typeface="Verdana"/>
            </a:endParaRPr>
          </a:p>
          <a:p>
            <a:pPr marL="355600" marR="52069" indent="-342900">
              <a:lnSpc>
                <a:spcPct val="100000"/>
              </a:lnSpc>
              <a:spcBef>
                <a:spcPts val="570"/>
              </a:spcBef>
              <a:buClr>
                <a:srgbClr val="00009A"/>
              </a:buClr>
              <a:buFont typeface="Verdana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he</a:t>
            </a:r>
            <a:r>
              <a:rPr sz="24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others</a:t>
            </a:r>
            <a:r>
              <a:rPr sz="24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have</a:t>
            </a:r>
            <a:r>
              <a:rPr sz="2400" spc="254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no</a:t>
            </a:r>
            <a:r>
              <a:rPr sz="24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smaller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parts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and</a:t>
            </a:r>
            <a:r>
              <a:rPr sz="2400" spc="-1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belong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to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a</a:t>
            </a:r>
            <a:r>
              <a:rPr sz="2400" spc="25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single</a:t>
            </a:r>
            <a:r>
              <a:rPr sz="2400" dirty="0">
                <a:solidFill>
                  <a:srgbClr val="00009A"/>
                </a:solidFill>
                <a:latin typeface="Book Antiqua" pitchFamily="18" charset="0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Book Antiqua" pitchFamily="18" charset="0"/>
                <a:cs typeface="Verdana"/>
              </a:rPr>
              <a:t>entity</a:t>
            </a:r>
            <a:endParaRPr sz="2400">
              <a:latin typeface="Book Antiqua" pitchFamily="18" charset="0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9052560" cy="5576782"/>
          </a:xfrm>
        </p:spPr>
        <p:txBody>
          <a:bodyPr/>
          <a:lstStyle/>
          <a:p>
            <a:r>
              <a:rPr lang="en-US" sz="2200" dirty="0"/>
              <a:t>Conceptual Design (cont’d)</a:t>
            </a:r>
          </a:p>
          <a:p>
            <a:pPr lvl="1"/>
            <a:r>
              <a:rPr lang="en-US" sz="2200" dirty="0"/>
              <a:t>The Entity-Relationship (ER) Model, UML</a:t>
            </a:r>
          </a:p>
          <a:p>
            <a:pPr lvl="1"/>
            <a:r>
              <a:rPr lang="en-US" sz="2200" dirty="0"/>
              <a:t>High-level, close to human thinking</a:t>
            </a:r>
          </a:p>
          <a:p>
            <a:pPr lvl="1"/>
            <a:r>
              <a:rPr lang="en-US" sz="2200" dirty="0"/>
              <a:t>Semantic model, intuitive, rich constructs</a:t>
            </a:r>
          </a:p>
          <a:p>
            <a:pPr lvl="1"/>
            <a:r>
              <a:rPr lang="en-IN" sz="2200" dirty="0"/>
              <a:t>Not directly implementable</a:t>
            </a:r>
          </a:p>
          <a:p>
            <a:r>
              <a:rPr lang="en-US" sz="2200" dirty="0"/>
              <a:t>Logical Design (data model mapping)</a:t>
            </a:r>
          </a:p>
          <a:p>
            <a:pPr lvl="1"/>
            <a:r>
              <a:rPr lang="en-US" sz="2200" dirty="0"/>
              <a:t>The relational data model</a:t>
            </a:r>
          </a:p>
          <a:p>
            <a:pPr lvl="1"/>
            <a:r>
              <a:rPr lang="en-US" sz="2200" dirty="0"/>
              <a:t>Logical design translates ER into relational model (SQL)</a:t>
            </a:r>
          </a:p>
          <a:p>
            <a:pPr lvl="1"/>
            <a:r>
              <a:rPr lang="en-US" sz="2200" dirty="0"/>
              <a:t>Map conceptual schema to an implementation data model (e.g., relational database model)</a:t>
            </a:r>
          </a:p>
          <a:p>
            <a:r>
              <a:rPr lang="en-US" sz="2200" dirty="0"/>
              <a:t>Physical Design</a:t>
            </a:r>
          </a:p>
          <a:p>
            <a:pPr lvl="1"/>
            <a:r>
              <a:rPr lang="en-US" sz="2200" dirty="0"/>
              <a:t>Specify internal storage structures, indices, access paths and file organizations</a:t>
            </a:r>
          </a:p>
          <a:p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80263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3200400" y="3048000"/>
            <a:ext cx="1371600" cy="533400"/>
          </a:xfrm>
          <a:custGeom>
            <a:avLst/>
            <a:gdLst/>
            <a:ahLst/>
            <a:cxnLst/>
            <a:rect l="l" t="t" r="r" b="b"/>
            <a:pathLst>
              <a:path w="1371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282445" y="533399"/>
                </a:lnTo>
                <a:lnTo>
                  <a:pt x="1297081" y="532224"/>
                </a:lnTo>
                <a:lnTo>
                  <a:pt x="1335546" y="516046"/>
                </a:lnTo>
                <a:lnTo>
                  <a:pt x="1362023" y="484719"/>
                </a:lnTo>
                <a:lnTo>
                  <a:pt x="1371599" y="89153"/>
                </a:lnTo>
                <a:lnTo>
                  <a:pt x="1370424" y="74518"/>
                </a:lnTo>
                <a:lnTo>
                  <a:pt x="1354246" y="36053"/>
                </a:lnTo>
                <a:lnTo>
                  <a:pt x="1322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5352" y="3191632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Product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0400" y="4876800"/>
            <a:ext cx="1371600" cy="533400"/>
          </a:xfrm>
          <a:custGeom>
            <a:avLst/>
            <a:gdLst/>
            <a:ahLst/>
            <a:cxnLst/>
            <a:rect l="l" t="t" r="r" b="b"/>
            <a:pathLst>
              <a:path w="1371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282445" y="533399"/>
                </a:lnTo>
                <a:lnTo>
                  <a:pt x="1297081" y="532224"/>
                </a:lnTo>
                <a:lnTo>
                  <a:pt x="1335546" y="516046"/>
                </a:lnTo>
                <a:lnTo>
                  <a:pt x="1362023" y="484719"/>
                </a:lnTo>
                <a:lnTo>
                  <a:pt x="1371599" y="89153"/>
                </a:lnTo>
                <a:lnTo>
                  <a:pt x="1370424" y="74518"/>
                </a:lnTo>
                <a:lnTo>
                  <a:pt x="1354246" y="36053"/>
                </a:lnTo>
                <a:lnTo>
                  <a:pt x="1322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07158" y="5020433"/>
            <a:ext cx="9594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Supplier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4876800"/>
            <a:ext cx="1371600" cy="533400"/>
          </a:xfrm>
          <a:custGeom>
            <a:avLst/>
            <a:gdLst/>
            <a:ahLst/>
            <a:cxnLst/>
            <a:rect l="l" t="t" r="r" b="b"/>
            <a:pathLst>
              <a:path w="1371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282445" y="533399"/>
                </a:lnTo>
                <a:lnTo>
                  <a:pt x="1297081" y="532224"/>
                </a:lnTo>
                <a:lnTo>
                  <a:pt x="1335546" y="516046"/>
                </a:lnTo>
                <a:lnTo>
                  <a:pt x="1362023" y="484719"/>
                </a:lnTo>
                <a:lnTo>
                  <a:pt x="1371599" y="89153"/>
                </a:lnTo>
                <a:lnTo>
                  <a:pt x="1370424" y="74518"/>
                </a:lnTo>
                <a:lnTo>
                  <a:pt x="1354246" y="36053"/>
                </a:lnTo>
                <a:lnTo>
                  <a:pt x="1322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02761" y="5020433"/>
            <a:ext cx="9582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Address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3600" y="40386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08450" y="4203935"/>
            <a:ext cx="13481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Stree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t</a:t>
            </a:r>
            <a:r>
              <a:rPr sz="1600" spc="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72400" y="48768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23409" y="5042136"/>
            <a:ext cx="3746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City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43600" y="5715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45433" y="5880336"/>
            <a:ext cx="87249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P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stcode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48768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97229" y="5042136"/>
            <a:ext cx="56769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8000" y="5715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08276" y="5880336"/>
            <a:ext cx="13563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Phon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spc="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number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48000" y="22098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41854" y="2387833"/>
            <a:ext cx="4883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Price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3000" y="3048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60247" y="3213334"/>
            <a:ext cx="10414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D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86200" y="2752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28544" y="331470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3619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28544" y="514350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3619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862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818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76743" y="51435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81800" y="4581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0715">
              <a:lnSpc>
                <a:spcPts val="47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0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5" dirty="0"/>
              <a:t>R</a:t>
            </a:r>
            <a:r>
              <a:rPr dirty="0"/>
              <a:t>elationships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2502" y="2523311"/>
            <a:ext cx="3308350" cy="325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buClr>
                <a:srgbClr val="00009A"/>
              </a:buClr>
              <a:buFont typeface="Verdana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ach</a:t>
            </a:r>
            <a:r>
              <a:rPr sz="2400" spc="25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product</a:t>
            </a:r>
            <a:r>
              <a:rPr sz="2400" spc="25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has</a:t>
            </a:r>
            <a:r>
              <a:rPr sz="2400" spc="25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4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Verdana"/>
                <a:cs typeface="Verdana"/>
              </a:rPr>
              <a:t>supplier</a:t>
            </a:r>
            <a:endParaRPr sz="2400">
              <a:latin typeface="Verdana"/>
              <a:cs typeface="Verdana"/>
            </a:endParaRPr>
          </a:p>
          <a:p>
            <a:pPr marL="755650" marR="104775" lvl="1" indent="-285750">
              <a:lnSpc>
                <a:spcPct val="100000"/>
              </a:lnSpc>
              <a:spcBef>
                <a:spcPts val="465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Each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produc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ha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s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-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single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supplier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but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ther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is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nothing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to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sto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p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supplier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supplying</a:t>
            </a:r>
            <a:r>
              <a:rPr sz="2000" spc="20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many</a:t>
            </a:r>
            <a:r>
              <a:rPr sz="2000" spc="-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prod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u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cts</a:t>
            </a:r>
            <a:endParaRPr sz="2000">
              <a:latin typeface="Verdana"/>
              <a:cs typeface="Verdana"/>
            </a:endParaRPr>
          </a:p>
          <a:p>
            <a:pPr marL="755650" marR="673735" lvl="1" indent="-285750">
              <a:lnSpc>
                <a:spcPct val="100000"/>
              </a:lnSpc>
              <a:spcBef>
                <a:spcPts val="470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20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many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to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one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relationship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4905" y="2523311"/>
            <a:ext cx="3644265" cy="361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04139" indent="-342900">
              <a:lnSpc>
                <a:spcPct val="100000"/>
              </a:lnSpc>
              <a:buClr>
                <a:srgbClr val="00009A"/>
              </a:buClr>
              <a:buFont typeface="Verdana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ach</a:t>
            </a:r>
            <a:r>
              <a:rPr sz="2400" spc="24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Verdana"/>
                <a:cs typeface="Verdana"/>
              </a:rPr>
              <a:t>supplier</a:t>
            </a:r>
            <a:r>
              <a:rPr sz="2400" spc="25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has</a:t>
            </a:r>
            <a:r>
              <a:rPr sz="2400" spc="25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an</a:t>
            </a:r>
            <a:r>
              <a:rPr sz="24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address</a:t>
            </a:r>
            <a:endParaRPr sz="2400">
              <a:latin typeface="Verdana"/>
              <a:cs typeface="Verdana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65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supplie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r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has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single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address</a:t>
            </a:r>
            <a:endParaRPr sz="2000">
              <a:latin typeface="Verdana"/>
              <a:cs typeface="Verdana"/>
            </a:endParaRPr>
          </a:p>
          <a:p>
            <a:pPr marL="755650" marR="232410" lvl="1" indent="-285750">
              <a:lnSpc>
                <a:spcPct val="100000"/>
              </a:lnSpc>
              <a:spcBef>
                <a:spcPts val="470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I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doe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s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no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seem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sensible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for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two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differen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000" spc="20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suppliers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to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hav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th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same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address</a:t>
            </a:r>
            <a:endParaRPr sz="2000">
              <a:latin typeface="Verdana"/>
              <a:cs typeface="Verdana"/>
            </a:endParaRPr>
          </a:p>
          <a:p>
            <a:pPr marL="755650" marR="1255395" lvl="1" indent="-285750">
              <a:lnSpc>
                <a:spcPct val="100000"/>
              </a:lnSpc>
              <a:spcBef>
                <a:spcPts val="470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20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00009A"/>
                </a:solidFill>
                <a:latin typeface="Verdana"/>
                <a:cs typeface="Verdana"/>
              </a:rPr>
              <a:t>o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ne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to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on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000" spc="-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relationship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3200400" y="3048000"/>
            <a:ext cx="1371600" cy="533400"/>
          </a:xfrm>
          <a:custGeom>
            <a:avLst/>
            <a:gdLst/>
            <a:ahLst/>
            <a:cxnLst/>
            <a:rect l="l" t="t" r="r" b="b"/>
            <a:pathLst>
              <a:path w="1371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282445" y="533399"/>
                </a:lnTo>
                <a:lnTo>
                  <a:pt x="1297081" y="532224"/>
                </a:lnTo>
                <a:lnTo>
                  <a:pt x="1335546" y="516046"/>
                </a:lnTo>
                <a:lnTo>
                  <a:pt x="1362023" y="484719"/>
                </a:lnTo>
                <a:lnTo>
                  <a:pt x="1371599" y="89153"/>
                </a:lnTo>
                <a:lnTo>
                  <a:pt x="1370424" y="74518"/>
                </a:lnTo>
                <a:lnTo>
                  <a:pt x="1354246" y="36053"/>
                </a:lnTo>
                <a:lnTo>
                  <a:pt x="1322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35352" y="3191632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Product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0400" y="4876800"/>
            <a:ext cx="1371600" cy="533400"/>
          </a:xfrm>
          <a:custGeom>
            <a:avLst/>
            <a:gdLst/>
            <a:ahLst/>
            <a:cxnLst/>
            <a:rect l="l" t="t" r="r" b="b"/>
            <a:pathLst>
              <a:path w="1371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282445" y="533399"/>
                </a:lnTo>
                <a:lnTo>
                  <a:pt x="1297081" y="532224"/>
                </a:lnTo>
                <a:lnTo>
                  <a:pt x="1335546" y="516046"/>
                </a:lnTo>
                <a:lnTo>
                  <a:pt x="1362023" y="484719"/>
                </a:lnTo>
                <a:lnTo>
                  <a:pt x="1371599" y="89153"/>
                </a:lnTo>
                <a:lnTo>
                  <a:pt x="1370424" y="74518"/>
                </a:lnTo>
                <a:lnTo>
                  <a:pt x="1354246" y="36053"/>
                </a:lnTo>
                <a:lnTo>
                  <a:pt x="1322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07158" y="5020433"/>
            <a:ext cx="9594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Supplier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4876800"/>
            <a:ext cx="1371600" cy="533400"/>
          </a:xfrm>
          <a:custGeom>
            <a:avLst/>
            <a:gdLst/>
            <a:ahLst/>
            <a:cxnLst/>
            <a:rect l="l" t="t" r="r" b="b"/>
            <a:pathLst>
              <a:path w="1371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282445" y="533399"/>
                </a:lnTo>
                <a:lnTo>
                  <a:pt x="1297081" y="532224"/>
                </a:lnTo>
                <a:lnTo>
                  <a:pt x="1335546" y="516046"/>
                </a:lnTo>
                <a:lnTo>
                  <a:pt x="1362023" y="484719"/>
                </a:lnTo>
                <a:lnTo>
                  <a:pt x="1371599" y="89153"/>
                </a:lnTo>
                <a:lnTo>
                  <a:pt x="1370424" y="74518"/>
                </a:lnTo>
                <a:lnTo>
                  <a:pt x="1354246" y="36053"/>
                </a:lnTo>
                <a:lnTo>
                  <a:pt x="1322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02761" y="5020433"/>
            <a:ext cx="95821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Address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3600" y="40386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08450" y="4203935"/>
            <a:ext cx="13481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Stree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t</a:t>
            </a:r>
            <a:r>
              <a:rPr sz="1600" spc="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72400" y="48768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23409" y="5042136"/>
            <a:ext cx="3746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City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43600" y="5715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45433" y="5880336"/>
            <a:ext cx="87249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P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stcode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3000" y="48768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97229" y="5042136"/>
            <a:ext cx="56769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48000" y="5715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08276" y="5880336"/>
            <a:ext cx="13563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Phon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spc="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number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48000" y="22098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41854" y="2387833"/>
            <a:ext cx="4883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Price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3000" y="3048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60247" y="3213334"/>
            <a:ext cx="10414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D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76800" y="4800600"/>
            <a:ext cx="914400" cy="685800"/>
          </a:xfrm>
          <a:custGeom>
            <a:avLst/>
            <a:gdLst/>
            <a:ahLst/>
            <a:cxnLst/>
            <a:rect l="l" t="t" r="r" b="b"/>
            <a:pathLst>
              <a:path w="914400" h="685800">
                <a:moveTo>
                  <a:pt x="457199" y="0"/>
                </a:moveTo>
                <a:lnTo>
                  <a:pt x="0" y="342899"/>
                </a:lnTo>
                <a:lnTo>
                  <a:pt x="457199" y="685799"/>
                </a:lnTo>
                <a:lnTo>
                  <a:pt x="914399" y="342899"/>
                </a:lnTo>
                <a:lnTo>
                  <a:pt x="457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045459" y="5042136"/>
            <a:ext cx="5791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H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s</a:t>
            </a:r>
            <a:r>
              <a:rPr sz="1600" spc="4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00344" y="51435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81144" y="51435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>
                <a:moveTo>
                  <a:pt x="285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000" y="3886200"/>
            <a:ext cx="914400" cy="685800"/>
          </a:xfrm>
          <a:custGeom>
            <a:avLst/>
            <a:gdLst/>
            <a:ahLst/>
            <a:cxnLst/>
            <a:rect l="l" t="t" r="r" b="b"/>
            <a:pathLst>
              <a:path w="914400" h="685800">
                <a:moveTo>
                  <a:pt x="457199" y="0"/>
                </a:moveTo>
                <a:lnTo>
                  <a:pt x="0" y="342899"/>
                </a:lnTo>
                <a:lnTo>
                  <a:pt x="457199" y="685799"/>
                </a:lnTo>
                <a:lnTo>
                  <a:pt x="914399" y="342899"/>
                </a:lnTo>
                <a:lnTo>
                  <a:pt x="457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597658" y="4127735"/>
            <a:ext cx="5791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H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s</a:t>
            </a:r>
            <a:r>
              <a:rPr sz="1600" spc="4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86200" y="4581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86200" y="35905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6200" y="2752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28544" y="331470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3619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28544" y="514350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3619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62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818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76743" y="51435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81800" y="4581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34008" y="3581400"/>
            <a:ext cx="300355" cy="152400"/>
          </a:xfrm>
          <a:custGeom>
            <a:avLst/>
            <a:gdLst/>
            <a:ahLst/>
            <a:cxnLst/>
            <a:rect l="l" t="t" r="r" b="b"/>
            <a:pathLst>
              <a:path w="300354" h="152400">
                <a:moveTo>
                  <a:pt x="300019" y="0"/>
                </a:moveTo>
                <a:lnTo>
                  <a:pt x="293926" y="43035"/>
                </a:lnTo>
                <a:lnTo>
                  <a:pt x="276800" y="81361"/>
                </a:lnTo>
                <a:lnTo>
                  <a:pt x="250373" y="113170"/>
                </a:lnTo>
                <a:lnTo>
                  <a:pt x="216376" y="136654"/>
                </a:lnTo>
                <a:lnTo>
                  <a:pt x="176538" y="150004"/>
                </a:lnTo>
                <a:lnTo>
                  <a:pt x="162260" y="151890"/>
                </a:lnTo>
                <a:lnTo>
                  <a:pt x="146249" y="151322"/>
                </a:lnTo>
                <a:lnTo>
                  <a:pt x="101953" y="142220"/>
                </a:lnTo>
                <a:lnTo>
                  <a:pt x="64160" y="123216"/>
                </a:lnTo>
                <a:lnTo>
                  <a:pt x="34027" y="95852"/>
                </a:lnTo>
                <a:lnTo>
                  <a:pt x="12710" y="61668"/>
                </a:lnTo>
                <a:lnTo>
                  <a:pt x="1365" y="22205"/>
                </a:lnTo>
                <a:lnTo>
                  <a:pt x="0" y="8144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980">
              <a:lnSpc>
                <a:spcPts val="4790"/>
              </a:lnSpc>
            </a:pPr>
            <a:r>
              <a:rPr dirty="0"/>
              <a:t>One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dirty="0"/>
              <a:t>to</a:t>
            </a:r>
            <a:r>
              <a:rPr spc="409" dirty="0">
                <a:latin typeface="Times New Roman"/>
                <a:cs typeface="Times New Roman"/>
              </a:rPr>
              <a:t> </a:t>
            </a:r>
            <a:r>
              <a:rPr dirty="0"/>
              <a:t>One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dirty="0"/>
              <a:t>Relationships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2502" y="2523311"/>
            <a:ext cx="3611879" cy="3070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40665" indent="-342900">
              <a:lnSpc>
                <a:spcPct val="100000"/>
              </a:lnSpc>
              <a:buClr>
                <a:srgbClr val="00009A"/>
              </a:buClr>
              <a:buFont typeface="Verdana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00009A"/>
                </a:solidFill>
                <a:latin typeface="Verdana"/>
                <a:cs typeface="Verdana"/>
              </a:rPr>
              <a:t>Som</a:t>
            </a:r>
            <a:r>
              <a:rPr sz="2400" b="1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400" b="1" spc="25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relationships</a:t>
            </a:r>
            <a:r>
              <a:rPr sz="24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between</a:t>
            </a:r>
            <a:r>
              <a:rPr sz="2400" spc="25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entities,</a:t>
            </a:r>
            <a:r>
              <a:rPr sz="2400" spc="2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4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and</a:t>
            </a:r>
            <a:r>
              <a:rPr sz="2400" spc="25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B,</a:t>
            </a:r>
            <a:r>
              <a:rPr sz="2400" spc="24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9A"/>
                </a:solidFill>
                <a:latin typeface="Verdana"/>
                <a:cs typeface="Verdana"/>
              </a:rPr>
              <a:t>might</a:t>
            </a:r>
            <a:r>
              <a:rPr sz="2400" b="1" spc="24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9A"/>
                </a:solidFill>
                <a:latin typeface="Verdana"/>
                <a:cs typeface="Verdana"/>
              </a:rPr>
              <a:t>be</a:t>
            </a:r>
            <a:r>
              <a:rPr sz="2400" spc="-1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redundant</a:t>
            </a:r>
            <a:r>
              <a:rPr sz="2400" spc="2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09A"/>
                </a:solidFill>
                <a:latin typeface="Verdana"/>
                <a:cs typeface="Verdana"/>
              </a:rPr>
              <a:t>if</a:t>
            </a:r>
            <a:endParaRPr sz="2400">
              <a:latin typeface="Verdana"/>
              <a:cs typeface="Verdana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65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I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is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1:1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relationship</a:t>
            </a:r>
            <a:r>
              <a:rPr sz="2000" spc="-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betwee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n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and</a:t>
            </a:r>
            <a:r>
              <a:rPr sz="2000" spc="20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B</a:t>
            </a:r>
            <a:endParaRPr sz="2000">
              <a:latin typeface="Verdana"/>
              <a:cs typeface="Verdana"/>
            </a:endParaRPr>
          </a:p>
          <a:p>
            <a:pPr marL="755650" marR="10160" lvl="1" indent="-285750">
              <a:lnSpc>
                <a:spcPct val="100000"/>
              </a:lnSpc>
              <a:spcBef>
                <a:spcPts val="470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Every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is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related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to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-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B</a:t>
            </a:r>
            <a:r>
              <a:rPr sz="2000" spc="20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and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every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B</a:t>
            </a:r>
            <a:r>
              <a:rPr sz="2000" spc="20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is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related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to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an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4905" y="2523311"/>
            <a:ext cx="3649979" cy="3070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743585" indent="-342900">
              <a:lnSpc>
                <a:spcPct val="100000"/>
              </a:lnSpc>
              <a:buClr>
                <a:srgbClr val="00009A"/>
              </a:buClr>
              <a:buFont typeface="Verdana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x</a:t>
            </a:r>
            <a:r>
              <a:rPr sz="2400" spc="-2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400" spc="-20" dirty="0">
                <a:solidFill>
                  <a:srgbClr val="00009A"/>
                </a:solidFill>
                <a:latin typeface="Verdana"/>
                <a:cs typeface="Verdana"/>
              </a:rPr>
              <a:t>m</a:t>
            </a:r>
            <a:r>
              <a:rPr sz="2400" spc="-5" dirty="0">
                <a:solidFill>
                  <a:srgbClr val="00009A"/>
                </a:solidFill>
                <a:latin typeface="Verdana"/>
                <a:cs typeface="Verdana"/>
              </a:rPr>
              <a:t>p</a:t>
            </a:r>
            <a:r>
              <a:rPr sz="2400" dirty="0">
                <a:solidFill>
                  <a:srgbClr val="00009A"/>
                </a:solidFill>
                <a:latin typeface="Verdana"/>
                <a:cs typeface="Verdana"/>
              </a:rPr>
              <a:t>l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400" spc="25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Verdana"/>
                <a:cs typeface="Verdana"/>
              </a:rPr>
              <a:t>-</a:t>
            </a:r>
            <a:r>
              <a:rPr sz="2400" spc="24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he</a:t>
            </a:r>
            <a:r>
              <a:rPr sz="24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supplier-address</a:t>
            </a:r>
            <a:r>
              <a:rPr sz="24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relationship</a:t>
            </a:r>
            <a:endParaRPr sz="2400">
              <a:latin typeface="Verdana"/>
              <a:cs typeface="Verdana"/>
            </a:endParaRPr>
          </a:p>
          <a:p>
            <a:pPr marL="755650" lvl="1" indent="-285750">
              <a:lnSpc>
                <a:spcPct val="100000"/>
              </a:lnSpc>
              <a:spcBef>
                <a:spcPts val="465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Is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on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to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one</a:t>
            </a:r>
            <a:endParaRPr sz="2000">
              <a:latin typeface="Verdana"/>
              <a:cs typeface="Verdana"/>
            </a:endParaRPr>
          </a:p>
          <a:p>
            <a:pPr marL="755650" marR="132080" lvl="1" indent="-285750">
              <a:lnSpc>
                <a:spcPct val="100000"/>
              </a:lnSpc>
              <a:spcBef>
                <a:spcPts val="470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Every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supplie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r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has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an</a:t>
            </a:r>
            <a:r>
              <a:rPr sz="2000" spc="-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address</a:t>
            </a:r>
            <a:endParaRPr sz="2000">
              <a:latin typeface="Verdana"/>
              <a:cs typeface="Verdana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70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25" dirty="0">
                <a:solidFill>
                  <a:srgbClr val="00009A"/>
                </a:solidFill>
                <a:latin typeface="Verdana"/>
                <a:cs typeface="Verdana"/>
              </a:rPr>
              <a:t>W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don’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need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addresses</a:t>
            </a:r>
            <a:r>
              <a:rPr sz="2000" spc="19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tha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are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not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related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to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supplier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3720">
              <a:lnSpc>
                <a:spcPts val="4790"/>
              </a:lnSpc>
            </a:pPr>
            <a:r>
              <a:rPr spc="-5" dirty="0"/>
              <a:t>Redundan</a:t>
            </a:r>
            <a:r>
              <a:rPr dirty="0"/>
              <a:t>t</a:t>
            </a:r>
            <a:r>
              <a:rPr spc="434" dirty="0">
                <a:latin typeface="Times New Roman"/>
                <a:cs typeface="Times New Roman"/>
              </a:rPr>
              <a:t> </a:t>
            </a:r>
            <a:r>
              <a:rPr dirty="0"/>
              <a:t>Relationships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2502" y="2523311"/>
            <a:ext cx="3580765" cy="3435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15875" indent="-342900">
              <a:lnSpc>
                <a:spcPct val="100000"/>
              </a:lnSpc>
              <a:buClr>
                <a:srgbClr val="00009A"/>
              </a:buClr>
              <a:buFont typeface="Verdana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00009A"/>
                </a:solidFill>
                <a:latin typeface="Verdana"/>
                <a:cs typeface="Verdana"/>
              </a:rPr>
              <a:t>We</a:t>
            </a:r>
            <a:r>
              <a:rPr sz="2400" spc="25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9A"/>
                </a:solidFill>
                <a:latin typeface="Verdana"/>
                <a:cs typeface="Verdana"/>
              </a:rPr>
              <a:t>can</a:t>
            </a:r>
            <a:r>
              <a:rPr sz="2400" spc="25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9A"/>
                </a:solidFill>
                <a:latin typeface="Verdana"/>
                <a:cs typeface="Verdana"/>
              </a:rPr>
              <a:t>merge</a:t>
            </a:r>
            <a:r>
              <a:rPr sz="2400" spc="24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09A"/>
                </a:solidFill>
                <a:latin typeface="Verdana"/>
                <a:cs typeface="Verdana"/>
              </a:rPr>
              <a:t>the</a:t>
            </a:r>
            <a:r>
              <a:rPr sz="2400" spc="-1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Verdana"/>
                <a:cs typeface="Verdana"/>
              </a:rPr>
              <a:t>two</a:t>
            </a:r>
            <a:r>
              <a:rPr sz="2400" spc="25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Verdana"/>
                <a:cs typeface="Verdana"/>
              </a:rPr>
              <a:t>entities</a:t>
            </a:r>
            <a:r>
              <a:rPr sz="2400" spc="2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that</a:t>
            </a:r>
            <a:r>
              <a:rPr sz="24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take</a:t>
            </a:r>
            <a:r>
              <a:rPr sz="2400" spc="25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part</a:t>
            </a:r>
            <a:r>
              <a:rPr sz="2400" spc="25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9A"/>
                </a:solidFill>
                <a:latin typeface="Verdana"/>
                <a:cs typeface="Verdana"/>
              </a:rPr>
              <a:t>in</a:t>
            </a:r>
            <a:r>
              <a:rPr sz="2400" spc="25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4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redundant</a:t>
            </a:r>
            <a:r>
              <a:rPr sz="24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relationship</a:t>
            </a:r>
            <a:r>
              <a:rPr sz="2400" spc="2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9A"/>
                </a:solidFill>
                <a:latin typeface="Verdana"/>
                <a:cs typeface="Verdana"/>
              </a:rPr>
              <a:t>together</a:t>
            </a:r>
            <a:endParaRPr sz="2400">
              <a:latin typeface="Verdana"/>
              <a:cs typeface="Verdana"/>
            </a:endParaRPr>
          </a:p>
          <a:p>
            <a:pPr marL="755650" marR="43815" lvl="1" indent="-285750">
              <a:lnSpc>
                <a:spcPct val="100000"/>
              </a:lnSpc>
              <a:spcBef>
                <a:spcPts val="465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hey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becom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000" spc="204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a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single</a:t>
            </a:r>
            <a:r>
              <a:rPr sz="2000" spc="-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entity</a:t>
            </a:r>
            <a:endParaRPr sz="2000">
              <a:latin typeface="Verdana"/>
              <a:cs typeface="Verdana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80"/>
              </a:spcBef>
              <a:buClr>
                <a:srgbClr val="00009A"/>
              </a:buClr>
              <a:buFont typeface="Verdana"/>
              <a:buChar char="•"/>
              <a:tabLst>
                <a:tab pos="755650" algn="l"/>
              </a:tabLst>
            </a:pP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T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he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new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entity</a:t>
            </a:r>
            <a:r>
              <a:rPr sz="2000" spc="19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has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all</a:t>
            </a:r>
            <a:r>
              <a:rPr sz="2000" spc="-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th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e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attributes</a:t>
            </a:r>
            <a:r>
              <a:rPr sz="2000" spc="18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o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f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00009A"/>
                </a:solidFill>
                <a:latin typeface="Verdana"/>
                <a:cs typeface="Verdana"/>
              </a:rPr>
              <a:t>the</a:t>
            </a:r>
            <a:r>
              <a:rPr sz="2000" spc="-1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009A"/>
                </a:solidFill>
                <a:latin typeface="Verdana"/>
                <a:cs typeface="Verdana"/>
              </a:rPr>
              <a:t>old</a:t>
            </a:r>
            <a:r>
              <a:rPr sz="2000" spc="20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9A"/>
                </a:solidFill>
                <a:latin typeface="Verdana"/>
                <a:cs typeface="Verdana"/>
              </a:rPr>
              <a:t>one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86600" y="312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0"/>
                </a:moveTo>
                <a:lnTo>
                  <a:pt x="0" y="152399"/>
                </a:lnTo>
                <a:lnTo>
                  <a:pt x="152399" y="304799"/>
                </a:lnTo>
                <a:lnTo>
                  <a:pt x="304799" y="152399"/>
                </a:lnTo>
                <a:lnTo>
                  <a:pt x="1523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2200" y="304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199" y="0"/>
                </a:moveTo>
                <a:lnTo>
                  <a:pt x="35783" y="11680"/>
                </a:lnTo>
                <a:lnTo>
                  <a:pt x="8154" y="42005"/>
                </a:lnTo>
                <a:lnTo>
                  <a:pt x="0" y="380999"/>
                </a:lnTo>
                <a:lnTo>
                  <a:pt x="1385" y="395456"/>
                </a:lnTo>
                <a:lnTo>
                  <a:pt x="20066" y="432395"/>
                </a:lnTo>
                <a:lnTo>
                  <a:pt x="55035" y="454191"/>
                </a:lnTo>
                <a:lnTo>
                  <a:pt x="380999" y="457199"/>
                </a:lnTo>
                <a:lnTo>
                  <a:pt x="395456" y="455814"/>
                </a:lnTo>
                <a:lnTo>
                  <a:pt x="432395" y="437133"/>
                </a:lnTo>
                <a:lnTo>
                  <a:pt x="454191" y="402164"/>
                </a:lnTo>
                <a:lnTo>
                  <a:pt x="457199" y="76199"/>
                </a:lnTo>
                <a:lnTo>
                  <a:pt x="455814" y="61743"/>
                </a:lnTo>
                <a:lnTo>
                  <a:pt x="437133" y="24804"/>
                </a:lnTo>
                <a:lnTo>
                  <a:pt x="402164" y="3008"/>
                </a:lnTo>
                <a:lnTo>
                  <a:pt x="76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02761" y="315353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72400" y="3048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199" y="0"/>
                </a:moveTo>
                <a:lnTo>
                  <a:pt x="35783" y="11680"/>
                </a:lnTo>
                <a:lnTo>
                  <a:pt x="8154" y="42005"/>
                </a:lnTo>
                <a:lnTo>
                  <a:pt x="0" y="380999"/>
                </a:lnTo>
                <a:lnTo>
                  <a:pt x="1385" y="395456"/>
                </a:lnTo>
                <a:lnTo>
                  <a:pt x="20066" y="432395"/>
                </a:lnTo>
                <a:lnTo>
                  <a:pt x="55035" y="454191"/>
                </a:lnTo>
                <a:lnTo>
                  <a:pt x="380999" y="457199"/>
                </a:lnTo>
                <a:lnTo>
                  <a:pt x="395456" y="455814"/>
                </a:lnTo>
                <a:lnTo>
                  <a:pt x="432395" y="437133"/>
                </a:lnTo>
                <a:lnTo>
                  <a:pt x="454191" y="402164"/>
                </a:lnTo>
                <a:lnTo>
                  <a:pt x="457199" y="76199"/>
                </a:lnTo>
                <a:lnTo>
                  <a:pt x="455814" y="61743"/>
                </a:lnTo>
                <a:lnTo>
                  <a:pt x="437133" y="24804"/>
                </a:lnTo>
                <a:lnTo>
                  <a:pt x="402164" y="3008"/>
                </a:lnTo>
                <a:lnTo>
                  <a:pt x="76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02962" y="315353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solidFill>
                  <a:srgbClr val="00009A"/>
                </a:solidFill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38543" y="3276600"/>
            <a:ext cx="438150" cy="0"/>
          </a:xfrm>
          <a:custGeom>
            <a:avLst/>
            <a:gdLst/>
            <a:ahLst/>
            <a:cxnLst/>
            <a:rect l="l" t="t" r="r" b="b"/>
            <a:pathLst>
              <a:path w="438150">
                <a:moveTo>
                  <a:pt x="0" y="0"/>
                </a:moveTo>
                <a:lnTo>
                  <a:pt x="4381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00543" y="327660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9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49062" y="24384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32478" y="2489434"/>
            <a:ext cx="13906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49062" y="38100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38575" y="3861035"/>
            <a:ext cx="1276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49262" y="38100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38776" y="3861035"/>
            <a:ext cx="1276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35062" y="31242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624576" y="3175234"/>
            <a:ext cx="1276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63262" y="31242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4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646678" y="3175234"/>
            <a:ext cx="13906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49262" y="24384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938776" y="2489434"/>
            <a:ext cx="1276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00800" y="3514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01000" y="3514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38743" y="32766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>
                <a:moveTo>
                  <a:pt x="2857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01000" y="2752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00800" y="2752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76544" y="3276600"/>
            <a:ext cx="285750" cy="0"/>
          </a:xfrm>
          <a:custGeom>
            <a:avLst/>
            <a:gdLst/>
            <a:ahLst/>
            <a:cxnLst/>
            <a:rect l="l" t="t" r="r" b="b"/>
            <a:pathLst>
              <a:path w="285750">
                <a:moveTo>
                  <a:pt x="0" y="0"/>
                </a:moveTo>
                <a:lnTo>
                  <a:pt x="2857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10400" y="533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199" y="0"/>
                </a:moveTo>
                <a:lnTo>
                  <a:pt x="35783" y="11680"/>
                </a:lnTo>
                <a:lnTo>
                  <a:pt x="8154" y="42005"/>
                </a:lnTo>
                <a:lnTo>
                  <a:pt x="0" y="380999"/>
                </a:lnTo>
                <a:lnTo>
                  <a:pt x="1385" y="395456"/>
                </a:lnTo>
                <a:lnTo>
                  <a:pt x="20066" y="432395"/>
                </a:lnTo>
                <a:lnTo>
                  <a:pt x="55035" y="454191"/>
                </a:lnTo>
                <a:lnTo>
                  <a:pt x="380999" y="457199"/>
                </a:lnTo>
                <a:lnTo>
                  <a:pt x="395456" y="455814"/>
                </a:lnTo>
                <a:lnTo>
                  <a:pt x="432395" y="437133"/>
                </a:lnTo>
                <a:lnTo>
                  <a:pt x="454191" y="402164"/>
                </a:lnTo>
                <a:lnTo>
                  <a:pt x="457199" y="76199"/>
                </a:lnTo>
                <a:lnTo>
                  <a:pt x="455814" y="61743"/>
                </a:lnTo>
                <a:lnTo>
                  <a:pt x="437133" y="24804"/>
                </a:lnTo>
                <a:lnTo>
                  <a:pt x="402164" y="3008"/>
                </a:lnTo>
                <a:lnTo>
                  <a:pt x="76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056379" y="5439533"/>
            <a:ext cx="36576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AB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92062" y="60960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481575" y="6147036"/>
            <a:ext cx="1276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773062" y="54102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862576" y="5461236"/>
            <a:ext cx="1276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92062" y="47244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81575" y="4775436"/>
            <a:ext cx="1276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92923" y="5791200"/>
            <a:ext cx="151130" cy="304800"/>
          </a:xfrm>
          <a:custGeom>
            <a:avLst/>
            <a:gdLst/>
            <a:ahLst/>
            <a:cxnLst/>
            <a:rect l="l" t="t" r="r" b="b"/>
            <a:pathLst>
              <a:path w="151129" h="304800">
                <a:moveTo>
                  <a:pt x="150875" y="3047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67600" y="55626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3047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92923" y="5029200"/>
            <a:ext cx="151130" cy="304800"/>
          </a:xfrm>
          <a:custGeom>
            <a:avLst/>
            <a:gdLst/>
            <a:ahLst/>
            <a:cxnLst/>
            <a:rect l="l" t="t" r="r" b="b"/>
            <a:pathLst>
              <a:path w="151129" h="304800">
                <a:moveTo>
                  <a:pt x="150875" y="0"/>
                </a:moveTo>
                <a:lnTo>
                  <a:pt x="0" y="30479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82462" y="47244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865879" y="4775436"/>
            <a:ext cx="13906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782462" y="60960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871975" y="6147036"/>
            <a:ext cx="12763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01462" y="5410200"/>
            <a:ext cx="304165" cy="304800"/>
          </a:xfrm>
          <a:custGeom>
            <a:avLst/>
            <a:gdLst/>
            <a:ahLst/>
            <a:cxnLst/>
            <a:rect l="l" t="t" r="r" b="b"/>
            <a:pathLst>
              <a:path w="304165" h="304800">
                <a:moveTo>
                  <a:pt x="151737" y="0"/>
                </a:moveTo>
                <a:lnTo>
                  <a:pt x="109008" y="6134"/>
                </a:lnTo>
                <a:lnTo>
                  <a:pt x="70904" y="23360"/>
                </a:lnTo>
                <a:lnTo>
                  <a:pt x="39194" y="49908"/>
                </a:lnTo>
                <a:lnTo>
                  <a:pt x="15646" y="84011"/>
                </a:lnTo>
                <a:lnTo>
                  <a:pt x="2027" y="123901"/>
                </a:lnTo>
                <a:lnTo>
                  <a:pt x="0" y="138178"/>
                </a:lnTo>
                <a:lnTo>
                  <a:pt x="533" y="154402"/>
                </a:lnTo>
                <a:lnTo>
                  <a:pt x="9414" y="199318"/>
                </a:lnTo>
                <a:lnTo>
                  <a:pt x="28013" y="237727"/>
                </a:lnTo>
                <a:lnTo>
                  <a:pt x="54782" y="268508"/>
                </a:lnTo>
                <a:lnTo>
                  <a:pt x="88176" y="290541"/>
                </a:lnTo>
                <a:lnTo>
                  <a:pt x="126646" y="302705"/>
                </a:lnTo>
                <a:lnTo>
                  <a:pt x="140330" y="304372"/>
                </a:lnTo>
                <a:lnTo>
                  <a:pt x="156260" y="303789"/>
                </a:lnTo>
                <a:lnTo>
                  <a:pt x="200510" y="294645"/>
                </a:lnTo>
                <a:lnTo>
                  <a:pt x="238486" y="275641"/>
                </a:lnTo>
                <a:lnTo>
                  <a:pt x="268950" y="248364"/>
                </a:lnTo>
                <a:lnTo>
                  <a:pt x="290664" y="214402"/>
                </a:lnTo>
                <a:lnTo>
                  <a:pt x="302392" y="175340"/>
                </a:lnTo>
                <a:lnTo>
                  <a:pt x="303868" y="161461"/>
                </a:lnTo>
                <a:lnTo>
                  <a:pt x="303249" y="145782"/>
                </a:lnTo>
                <a:lnTo>
                  <a:pt x="293898" y="102099"/>
                </a:lnTo>
                <a:lnTo>
                  <a:pt x="274564" y="64488"/>
                </a:lnTo>
                <a:lnTo>
                  <a:pt x="246869" y="34288"/>
                </a:lnTo>
                <a:lnTo>
                  <a:pt x="212434" y="12838"/>
                </a:lnTo>
                <a:lnTo>
                  <a:pt x="172881" y="1478"/>
                </a:lnTo>
                <a:lnTo>
                  <a:pt x="151737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484879" y="5461236"/>
            <a:ext cx="13906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934200" y="5791200"/>
            <a:ext cx="154305" cy="304800"/>
          </a:xfrm>
          <a:custGeom>
            <a:avLst/>
            <a:gdLst/>
            <a:ahLst/>
            <a:cxnLst/>
            <a:rect l="l" t="t" r="r" b="b"/>
            <a:pathLst>
              <a:path w="154304" h="304800">
                <a:moveTo>
                  <a:pt x="0" y="304799"/>
                </a:moveTo>
                <a:lnTo>
                  <a:pt x="153923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34200" y="5029200"/>
            <a:ext cx="154305" cy="304800"/>
          </a:xfrm>
          <a:custGeom>
            <a:avLst/>
            <a:gdLst/>
            <a:ahLst/>
            <a:cxnLst/>
            <a:rect l="l" t="t" r="r" b="b"/>
            <a:pathLst>
              <a:path w="154304" h="304800">
                <a:moveTo>
                  <a:pt x="0" y="0"/>
                </a:moveTo>
                <a:lnTo>
                  <a:pt x="153923" y="30479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05600" y="556260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79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81850" y="3733800"/>
            <a:ext cx="114300" cy="762000"/>
          </a:xfrm>
          <a:custGeom>
            <a:avLst/>
            <a:gdLst/>
            <a:ahLst/>
            <a:cxnLst/>
            <a:rect l="l" t="t" r="r" b="b"/>
            <a:pathLst>
              <a:path w="114300" h="762000">
                <a:moveTo>
                  <a:pt x="38099" y="647699"/>
                </a:moveTo>
                <a:lnTo>
                  <a:pt x="0" y="647699"/>
                </a:lnTo>
                <a:lnTo>
                  <a:pt x="57149" y="761999"/>
                </a:lnTo>
                <a:lnTo>
                  <a:pt x="104774" y="666749"/>
                </a:lnTo>
                <a:lnTo>
                  <a:pt x="38099" y="666749"/>
                </a:lnTo>
                <a:lnTo>
                  <a:pt x="38099" y="647699"/>
                </a:lnTo>
                <a:close/>
              </a:path>
              <a:path w="114300" h="762000">
                <a:moveTo>
                  <a:pt x="76199" y="0"/>
                </a:moveTo>
                <a:lnTo>
                  <a:pt x="38099" y="0"/>
                </a:lnTo>
                <a:lnTo>
                  <a:pt x="38099" y="666749"/>
                </a:lnTo>
                <a:lnTo>
                  <a:pt x="76199" y="666749"/>
                </a:lnTo>
                <a:lnTo>
                  <a:pt x="76199" y="0"/>
                </a:lnTo>
                <a:close/>
              </a:path>
              <a:path w="114300" h="762000">
                <a:moveTo>
                  <a:pt x="114299" y="647699"/>
                </a:moveTo>
                <a:lnTo>
                  <a:pt x="76199" y="647699"/>
                </a:lnTo>
                <a:lnTo>
                  <a:pt x="76199" y="666749"/>
                </a:lnTo>
                <a:lnTo>
                  <a:pt x="104774" y="666749"/>
                </a:lnTo>
                <a:lnTo>
                  <a:pt x="114299" y="647699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3580">
              <a:lnSpc>
                <a:spcPts val="4690"/>
              </a:lnSpc>
            </a:pPr>
            <a:r>
              <a:rPr spc="-5" dirty="0"/>
              <a:t>Exampl</a:t>
            </a:r>
            <a:r>
              <a:rPr dirty="0"/>
              <a:t>e</a:t>
            </a:r>
            <a:r>
              <a:rPr spc="425" dirty="0">
                <a:latin typeface="Times New Roman"/>
                <a:cs typeface="Times New Roman"/>
              </a:rPr>
              <a:t> </a:t>
            </a:r>
            <a:r>
              <a:rPr dirty="0"/>
              <a:t>-</a:t>
            </a:r>
            <a:r>
              <a:rPr spc="415" dirty="0">
                <a:latin typeface="Times New Roman"/>
                <a:cs typeface="Times New Roman"/>
              </a:rPr>
              <a:t> </a:t>
            </a:r>
            <a:r>
              <a:rPr spc="-10" dirty="0"/>
              <a:t>E</a:t>
            </a:r>
            <a:r>
              <a:rPr spc="-5" dirty="0"/>
              <a:t>/</a:t>
            </a:r>
            <a:r>
              <a:rPr dirty="0"/>
              <a:t>R</a:t>
            </a:r>
            <a:r>
              <a:rPr spc="405" dirty="0">
                <a:latin typeface="Times New Roman"/>
                <a:cs typeface="Times New Roman"/>
              </a:rPr>
              <a:t> </a:t>
            </a:r>
            <a:r>
              <a:rPr dirty="0"/>
              <a:t>Diagram</a:t>
            </a:r>
          </a:p>
        </p:txBody>
      </p:sp>
      <p:sp>
        <p:nvSpPr>
          <p:cNvPr id="3" name="object 3"/>
          <p:cNvSpPr/>
          <p:nvPr/>
        </p:nvSpPr>
        <p:spPr>
          <a:xfrm>
            <a:off x="4343400" y="3048000"/>
            <a:ext cx="1371600" cy="533400"/>
          </a:xfrm>
          <a:custGeom>
            <a:avLst/>
            <a:gdLst/>
            <a:ahLst/>
            <a:cxnLst/>
            <a:rect l="l" t="t" r="r" b="b"/>
            <a:pathLst>
              <a:path w="1371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282445" y="533399"/>
                </a:lnTo>
                <a:lnTo>
                  <a:pt x="1297081" y="532224"/>
                </a:lnTo>
                <a:lnTo>
                  <a:pt x="1335546" y="516046"/>
                </a:lnTo>
                <a:lnTo>
                  <a:pt x="1362023" y="484719"/>
                </a:lnTo>
                <a:lnTo>
                  <a:pt x="1371599" y="89153"/>
                </a:lnTo>
                <a:lnTo>
                  <a:pt x="1370424" y="74518"/>
                </a:lnTo>
                <a:lnTo>
                  <a:pt x="1354246" y="36053"/>
                </a:lnTo>
                <a:lnTo>
                  <a:pt x="1322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8353" y="3191632"/>
            <a:ext cx="90106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Product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3400" y="4876800"/>
            <a:ext cx="1371600" cy="533400"/>
          </a:xfrm>
          <a:custGeom>
            <a:avLst/>
            <a:gdLst/>
            <a:ahLst/>
            <a:cxnLst/>
            <a:rect l="l" t="t" r="r" b="b"/>
            <a:pathLst>
              <a:path w="1371600" h="533400">
                <a:moveTo>
                  <a:pt x="89153" y="0"/>
                </a:moveTo>
                <a:lnTo>
                  <a:pt x="47786" y="10034"/>
                </a:lnTo>
                <a:lnTo>
                  <a:pt x="16766" y="36858"/>
                </a:lnTo>
                <a:lnTo>
                  <a:pt x="1013" y="75551"/>
                </a:lnTo>
                <a:lnTo>
                  <a:pt x="0" y="444245"/>
                </a:lnTo>
                <a:lnTo>
                  <a:pt x="1175" y="458881"/>
                </a:lnTo>
                <a:lnTo>
                  <a:pt x="17353" y="497346"/>
                </a:lnTo>
                <a:lnTo>
                  <a:pt x="48680" y="523823"/>
                </a:lnTo>
                <a:lnTo>
                  <a:pt x="1282445" y="533399"/>
                </a:lnTo>
                <a:lnTo>
                  <a:pt x="1297081" y="532224"/>
                </a:lnTo>
                <a:lnTo>
                  <a:pt x="1335546" y="516046"/>
                </a:lnTo>
                <a:lnTo>
                  <a:pt x="1362023" y="484719"/>
                </a:lnTo>
                <a:lnTo>
                  <a:pt x="1371599" y="89153"/>
                </a:lnTo>
                <a:lnTo>
                  <a:pt x="1370424" y="74518"/>
                </a:lnTo>
                <a:lnTo>
                  <a:pt x="1354246" y="36053"/>
                </a:lnTo>
                <a:lnTo>
                  <a:pt x="1322919" y="9576"/>
                </a:lnTo>
                <a:lnTo>
                  <a:pt x="89153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50159" y="5020433"/>
            <a:ext cx="9594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00009A"/>
                </a:solidFill>
                <a:latin typeface="Arial"/>
                <a:cs typeface="Arial"/>
              </a:rPr>
              <a:t>Supplier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5715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60851" y="5880336"/>
            <a:ext cx="13481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Stree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t</a:t>
            </a:r>
            <a:r>
              <a:rPr sz="1600" spc="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address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6000" y="48768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47007" y="5042136"/>
            <a:ext cx="37465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City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1000" y="5715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92831" y="5880336"/>
            <a:ext cx="87249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P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o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stcode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86000" y="48768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40230" y="5042136"/>
            <a:ext cx="56769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Name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0" y="5715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46275" y="5880336"/>
            <a:ext cx="135636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Phon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spc="40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number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91000" y="22098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784855" y="2387833"/>
            <a:ext cx="4883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Price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86000" y="3048000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838199" y="0"/>
                </a:moveTo>
                <a:lnTo>
                  <a:pt x="769404" y="885"/>
                </a:lnTo>
                <a:lnTo>
                  <a:pt x="702149" y="3496"/>
                </a:lnTo>
                <a:lnTo>
                  <a:pt x="636650" y="7764"/>
                </a:lnTo>
                <a:lnTo>
                  <a:pt x="573121" y="13618"/>
                </a:lnTo>
                <a:lnTo>
                  <a:pt x="511778" y="20990"/>
                </a:lnTo>
                <a:lnTo>
                  <a:pt x="452835" y="29811"/>
                </a:lnTo>
                <a:lnTo>
                  <a:pt x="396507" y="40012"/>
                </a:lnTo>
                <a:lnTo>
                  <a:pt x="343009" y="51523"/>
                </a:lnTo>
                <a:lnTo>
                  <a:pt x="292556" y="64275"/>
                </a:lnTo>
                <a:lnTo>
                  <a:pt x="245363" y="78200"/>
                </a:lnTo>
                <a:lnTo>
                  <a:pt x="201645" y="93227"/>
                </a:lnTo>
                <a:lnTo>
                  <a:pt x="161617" y="109289"/>
                </a:lnTo>
                <a:lnTo>
                  <a:pt x="125493" y="126315"/>
                </a:lnTo>
                <a:lnTo>
                  <a:pt x="65817" y="162984"/>
                </a:lnTo>
                <a:lnTo>
                  <a:pt x="24339" y="202683"/>
                </a:lnTo>
                <a:lnTo>
                  <a:pt x="2775" y="244857"/>
                </a:lnTo>
                <a:lnTo>
                  <a:pt x="0" y="266699"/>
                </a:lnTo>
                <a:lnTo>
                  <a:pt x="2775" y="288542"/>
                </a:lnTo>
                <a:lnTo>
                  <a:pt x="24339" y="330716"/>
                </a:lnTo>
                <a:lnTo>
                  <a:pt x="65817" y="370415"/>
                </a:lnTo>
                <a:lnTo>
                  <a:pt x="125493" y="407084"/>
                </a:lnTo>
                <a:lnTo>
                  <a:pt x="161617" y="424110"/>
                </a:lnTo>
                <a:lnTo>
                  <a:pt x="201645" y="440172"/>
                </a:lnTo>
                <a:lnTo>
                  <a:pt x="245363" y="455199"/>
                </a:lnTo>
                <a:lnTo>
                  <a:pt x="292556" y="469124"/>
                </a:lnTo>
                <a:lnTo>
                  <a:pt x="343009" y="481876"/>
                </a:lnTo>
                <a:lnTo>
                  <a:pt x="396507" y="493387"/>
                </a:lnTo>
                <a:lnTo>
                  <a:pt x="452835" y="503588"/>
                </a:lnTo>
                <a:lnTo>
                  <a:pt x="511778" y="512409"/>
                </a:lnTo>
                <a:lnTo>
                  <a:pt x="573121" y="519781"/>
                </a:lnTo>
                <a:lnTo>
                  <a:pt x="636650" y="525635"/>
                </a:lnTo>
                <a:lnTo>
                  <a:pt x="702149" y="529903"/>
                </a:lnTo>
                <a:lnTo>
                  <a:pt x="769404" y="532514"/>
                </a:lnTo>
                <a:lnTo>
                  <a:pt x="838199" y="533399"/>
                </a:lnTo>
                <a:lnTo>
                  <a:pt x="906995" y="532514"/>
                </a:lnTo>
                <a:lnTo>
                  <a:pt x="974250" y="529903"/>
                </a:lnTo>
                <a:lnTo>
                  <a:pt x="1039749" y="525635"/>
                </a:lnTo>
                <a:lnTo>
                  <a:pt x="1103278" y="519781"/>
                </a:lnTo>
                <a:lnTo>
                  <a:pt x="1164621" y="512409"/>
                </a:lnTo>
                <a:lnTo>
                  <a:pt x="1223564" y="503588"/>
                </a:lnTo>
                <a:lnTo>
                  <a:pt x="1279892" y="493387"/>
                </a:lnTo>
                <a:lnTo>
                  <a:pt x="1333390" y="481876"/>
                </a:lnTo>
                <a:lnTo>
                  <a:pt x="1383843" y="469124"/>
                </a:lnTo>
                <a:lnTo>
                  <a:pt x="1431035" y="455199"/>
                </a:lnTo>
                <a:lnTo>
                  <a:pt x="1474754" y="440172"/>
                </a:lnTo>
                <a:lnTo>
                  <a:pt x="1514782" y="424110"/>
                </a:lnTo>
                <a:lnTo>
                  <a:pt x="1550906" y="407084"/>
                </a:lnTo>
                <a:lnTo>
                  <a:pt x="1610582" y="370415"/>
                </a:lnTo>
                <a:lnTo>
                  <a:pt x="1652060" y="330716"/>
                </a:lnTo>
                <a:lnTo>
                  <a:pt x="1673623" y="288542"/>
                </a:lnTo>
                <a:lnTo>
                  <a:pt x="1676399" y="266699"/>
                </a:lnTo>
                <a:lnTo>
                  <a:pt x="1673623" y="244857"/>
                </a:lnTo>
                <a:lnTo>
                  <a:pt x="1652060" y="202683"/>
                </a:lnTo>
                <a:lnTo>
                  <a:pt x="1610582" y="162984"/>
                </a:lnTo>
                <a:lnTo>
                  <a:pt x="1550906" y="126315"/>
                </a:lnTo>
                <a:lnTo>
                  <a:pt x="1514782" y="109289"/>
                </a:lnTo>
                <a:lnTo>
                  <a:pt x="1474754" y="93227"/>
                </a:lnTo>
                <a:lnTo>
                  <a:pt x="1431035" y="78200"/>
                </a:lnTo>
                <a:lnTo>
                  <a:pt x="1383843" y="64275"/>
                </a:lnTo>
                <a:lnTo>
                  <a:pt x="1333390" y="51523"/>
                </a:lnTo>
                <a:lnTo>
                  <a:pt x="1279892" y="40012"/>
                </a:lnTo>
                <a:lnTo>
                  <a:pt x="1223564" y="29811"/>
                </a:lnTo>
                <a:lnTo>
                  <a:pt x="1164621" y="20990"/>
                </a:lnTo>
                <a:lnTo>
                  <a:pt x="1103278" y="13618"/>
                </a:lnTo>
                <a:lnTo>
                  <a:pt x="1039749" y="7764"/>
                </a:lnTo>
                <a:lnTo>
                  <a:pt x="974250" y="3496"/>
                </a:lnTo>
                <a:lnTo>
                  <a:pt x="906995" y="885"/>
                </a:lnTo>
                <a:lnTo>
                  <a:pt x="838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03248" y="3213334"/>
            <a:ext cx="10414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D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e</a:t>
            </a:r>
            <a:r>
              <a:rPr sz="1600" spc="-5" dirty="0">
                <a:solidFill>
                  <a:srgbClr val="00009A"/>
                </a:solidFill>
                <a:latin typeface="Arial"/>
                <a:cs typeface="Arial"/>
              </a:rPr>
              <a:t>scription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572000" y="3886200"/>
            <a:ext cx="914400" cy="685800"/>
          </a:xfrm>
          <a:custGeom>
            <a:avLst/>
            <a:gdLst/>
            <a:ahLst/>
            <a:cxnLst/>
            <a:rect l="l" t="t" r="r" b="b"/>
            <a:pathLst>
              <a:path w="914400" h="685800">
                <a:moveTo>
                  <a:pt x="457199" y="0"/>
                </a:moveTo>
                <a:lnTo>
                  <a:pt x="0" y="342899"/>
                </a:lnTo>
                <a:lnTo>
                  <a:pt x="457199" y="685799"/>
                </a:lnTo>
                <a:lnTo>
                  <a:pt x="914399" y="342899"/>
                </a:lnTo>
                <a:lnTo>
                  <a:pt x="457199" y="0"/>
                </a:lnTo>
                <a:close/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740659" y="4127735"/>
            <a:ext cx="57912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H</a:t>
            </a:r>
            <a:r>
              <a:rPr sz="1600" spc="-1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s</a:t>
            </a:r>
            <a:r>
              <a:rPr sz="1600" spc="45" dirty="0">
                <a:solidFill>
                  <a:srgbClr val="00009A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09A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029200" y="45811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29200" y="35905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9200" y="2752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2857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71544" y="331470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3619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71544" y="514350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36194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16273" y="5410200"/>
            <a:ext cx="703580" cy="373380"/>
          </a:xfrm>
          <a:custGeom>
            <a:avLst/>
            <a:gdLst/>
            <a:ahLst/>
            <a:cxnLst/>
            <a:rect l="l" t="t" r="r" b="b"/>
            <a:pathLst>
              <a:path w="703579" h="373379">
                <a:moveTo>
                  <a:pt x="703325" y="0"/>
                </a:moveTo>
                <a:lnTo>
                  <a:pt x="0" y="37337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29200" y="5419344"/>
            <a:ext cx="0" cy="285750"/>
          </a:xfrm>
          <a:custGeom>
            <a:avLst/>
            <a:gdLst/>
            <a:ahLst/>
            <a:cxnLst/>
            <a:rect l="l" t="t" r="r" b="b"/>
            <a:pathLst>
              <a:path h="285750">
                <a:moveTo>
                  <a:pt x="0" y="0"/>
                </a:moveTo>
                <a:lnTo>
                  <a:pt x="0" y="28574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24144" y="5143500"/>
            <a:ext cx="361950" cy="0"/>
          </a:xfrm>
          <a:custGeom>
            <a:avLst/>
            <a:gdLst/>
            <a:ahLst/>
            <a:cxnLst/>
            <a:rect l="l" t="t" r="r" b="b"/>
            <a:pathLst>
              <a:path w="361950">
                <a:moveTo>
                  <a:pt x="0" y="0"/>
                </a:moveTo>
                <a:lnTo>
                  <a:pt x="361949" y="0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15000" y="5410200"/>
            <a:ext cx="627380" cy="373380"/>
          </a:xfrm>
          <a:custGeom>
            <a:avLst/>
            <a:gdLst/>
            <a:ahLst/>
            <a:cxnLst/>
            <a:rect l="l" t="t" r="r" b="b"/>
            <a:pathLst>
              <a:path w="627379" h="373379">
                <a:moveTo>
                  <a:pt x="0" y="0"/>
                </a:moveTo>
                <a:lnTo>
                  <a:pt x="627125" y="373379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77008" y="3581400"/>
            <a:ext cx="300355" cy="152400"/>
          </a:xfrm>
          <a:custGeom>
            <a:avLst/>
            <a:gdLst/>
            <a:ahLst/>
            <a:cxnLst/>
            <a:rect l="l" t="t" r="r" b="b"/>
            <a:pathLst>
              <a:path w="300354" h="152400">
                <a:moveTo>
                  <a:pt x="300019" y="0"/>
                </a:moveTo>
                <a:lnTo>
                  <a:pt x="293926" y="43035"/>
                </a:lnTo>
                <a:lnTo>
                  <a:pt x="276800" y="81361"/>
                </a:lnTo>
                <a:lnTo>
                  <a:pt x="250373" y="113170"/>
                </a:lnTo>
                <a:lnTo>
                  <a:pt x="216376" y="136654"/>
                </a:lnTo>
                <a:lnTo>
                  <a:pt x="176538" y="150004"/>
                </a:lnTo>
                <a:lnTo>
                  <a:pt x="162260" y="151890"/>
                </a:lnTo>
                <a:lnTo>
                  <a:pt x="146249" y="151322"/>
                </a:lnTo>
                <a:lnTo>
                  <a:pt x="101953" y="142220"/>
                </a:lnTo>
                <a:lnTo>
                  <a:pt x="64160" y="123216"/>
                </a:lnTo>
                <a:lnTo>
                  <a:pt x="34027" y="95852"/>
                </a:lnTo>
                <a:lnTo>
                  <a:pt x="12710" y="61668"/>
                </a:lnTo>
                <a:lnTo>
                  <a:pt x="1365" y="22205"/>
                </a:lnTo>
                <a:lnTo>
                  <a:pt x="0" y="8144"/>
                </a:lnTo>
              </a:path>
            </a:pathLst>
          </a:custGeom>
          <a:ln w="19049">
            <a:solidFill>
              <a:srgbClr val="0000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7429248" cy="615553"/>
          </a:xfrm>
        </p:spPr>
        <p:txBody>
          <a:bodyPr/>
          <a:lstStyle/>
          <a:p>
            <a:r>
              <a:rPr lang="en-US" dirty="0">
                <a:latin typeface="Book Antiqua" pitchFamily="18" charset="0"/>
              </a:rPr>
              <a:t>Example 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9829800" cy="3008629"/>
          </a:xfrm>
        </p:spPr>
        <p:txBody>
          <a:bodyPr>
            <a:noAutofit/>
          </a:bodyPr>
          <a:lstStyle/>
          <a:p>
            <a:pPr algn="just"/>
            <a:r>
              <a:rPr lang="en-US" sz="3200" dirty="0">
                <a:latin typeface="Book Antiqua" pitchFamily="18" charset="0"/>
              </a:rPr>
              <a:t>Employees </a:t>
            </a:r>
            <a:r>
              <a:rPr lang="en-US" sz="3200" i="1" dirty="0">
                <a:latin typeface="Book Antiqua" pitchFamily="18" charset="0"/>
              </a:rPr>
              <a:t>work in departments; each department is managed by an </a:t>
            </a:r>
            <a:r>
              <a:rPr lang="en-US" sz="3200" dirty="0">
                <a:latin typeface="Book Antiqua" pitchFamily="18" charset="0"/>
              </a:rPr>
              <a:t>employee; a child must be identified uniquely by </a:t>
            </a:r>
            <a:r>
              <a:rPr lang="en-US" sz="3200" i="1" dirty="0">
                <a:latin typeface="Book Antiqua" pitchFamily="18" charset="0"/>
              </a:rPr>
              <a:t>name when the parent (who is an </a:t>
            </a:r>
            <a:r>
              <a:rPr lang="en-US" sz="3200" dirty="0">
                <a:latin typeface="Book Antiqua" pitchFamily="18" charset="0"/>
              </a:rPr>
              <a:t>employee; assume that only one parent works for the company) is known. We are not interested in information about a child once the parent leaves the company.</a:t>
            </a:r>
          </a:p>
          <a:p>
            <a:pPr algn="just"/>
            <a:endParaRPr lang="en-US" sz="3200" dirty="0">
              <a:latin typeface="Book Antiqua" pitchFamily="18" charset="0"/>
            </a:endParaRPr>
          </a:p>
          <a:p>
            <a:pPr algn="just"/>
            <a:r>
              <a:rPr lang="en-US" sz="3200" dirty="0">
                <a:latin typeface="Book Antiqua" pitchFamily="18" charset="0"/>
              </a:rPr>
              <a:t>Draw an ER diagram that captures this information.</a:t>
            </a:r>
            <a:endParaRPr lang="en-US" sz="3200" b="1" dirty="0">
              <a:latin typeface="Book Antiqua" pitchFamily="18" charset="0"/>
            </a:endParaRPr>
          </a:p>
          <a:p>
            <a:pPr algn="just"/>
            <a:endParaRPr lang="en-US" sz="3200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1295400"/>
            <a:ext cx="10058400" cy="6477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Solution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5600" y="3195320"/>
            <a:ext cx="1508760" cy="5181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Departments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5500" y="5872480"/>
            <a:ext cx="1424940" cy="5181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Child</a:t>
            </a:r>
          </a:p>
        </p:txBody>
      </p:sp>
      <p:sp>
        <p:nvSpPr>
          <p:cNvPr id="8" name="Rectangle 7"/>
          <p:cNvSpPr/>
          <p:nvPr/>
        </p:nvSpPr>
        <p:spPr>
          <a:xfrm>
            <a:off x="2011680" y="3195320"/>
            <a:ext cx="1424940" cy="51816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Employees</a:t>
            </a:r>
          </a:p>
        </p:txBody>
      </p:sp>
      <p:sp>
        <p:nvSpPr>
          <p:cNvPr id="9" name="Oval 8"/>
          <p:cNvSpPr/>
          <p:nvPr/>
        </p:nvSpPr>
        <p:spPr>
          <a:xfrm>
            <a:off x="1005840" y="6649720"/>
            <a:ext cx="1257300" cy="6045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name</a:t>
            </a:r>
          </a:p>
        </p:txBody>
      </p:sp>
      <p:sp>
        <p:nvSpPr>
          <p:cNvPr id="10" name="Oval 9"/>
          <p:cNvSpPr/>
          <p:nvPr/>
        </p:nvSpPr>
        <p:spPr>
          <a:xfrm>
            <a:off x="3352800" y="6649720"/>
            <a:ext cx="1257300" cy="6045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</a:t>
            </a:r>
          </a:p>
        </p:txBody>
      </p:sp>
      <p:sp>
        <p:nvSpPr>
          <p:cNvPr id="11" name="Oval 10"/>
          <p:cNvSpPr/>
          <p:nvPr/>
        </p:nvSpPr>
        <p:spPr>
          <a:xfrm>
            <a:off x="3520440" y="2331720"/>
            <a:ext cx="1341120" cy="6045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phone</a:t>
            </a:r>
          </a:p>
        </p:txBody>
      </p:sp>
      <p:sp>
        <p:nvSpPr>
          <p:cNvPr id="12" name="Oval 11"/>
          <p:cNvSpPr/>
          <p:nvPr/>
        </p:nvSpPr>
        <p:spPr>
          <a:xfrm>
            <a:off x="502920" y="2504440"/>
            <a:ext cx="1257300" cy="6045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u="sng" dirty="0" err="1">
                <a:solidFill>
                  <a:schemeClr val="tx1"/>
                </a:solidFill>
              </a:rPr>
              <a:t>ssn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011680" y="2159000"/>
            <a:ext cx="1257300" cy="6045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salary</a:t>
            </a:r>
          </a:p>
        </p:txBody>
      </p:sp>
      <p:sp>
        <p:nvSpPr>
          <p:cNvPr id="14" name="Diamond 13"/>
          <p:cNvSpPr/>
          <p:nvPr/>
        </p:nvSpPr>
        <p:spPr>
          <a:xfrm>
            <a:off x="2011680" y="4231640"/>
            <a:ext cx="1508760" cy="1036320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Dependent</a:t>
            </a:r>
          </a:p>
        </p:txBody>
      </p:sp>
      <p:sp>
        <p:nvSpPr>
          <p:cNvPr id="15" name="Oval 14"/>
          <p:cNvSpPr/>
          <p:nvPr/>
        </p:nvSpPr>
        <p:spPr>
          <a:xfrm>
            <a:off x="8214360" y="2504440"/>
            <a:ext cx="1341120" cy="6045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budget</a:t>
            </a:r>
          </a:p>
        </p:txBody>
      </p:sp>
      <p:sp>
        <p:nvSpPr>
          <p:cNvPr id="16" name="Oval 15"/>
          <p:cNvSpPr/>
          <p:nvPr/>
        </p:nvSpPr>
        <p:spPr>
          <a:xfrm>
            <a:off x="5615940" y="2331720"/>
            <a:ext cx="1257300" cy="6045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u="sng" dirty="0" err="1">
                <a:solidFill>
                  <a:schemeClr val="tx1"/>
                </a:solidFill>
              </a:rPr>
              <a:t>dno</a:t>
            </a:r>
            <a:endParaRPr lang="en-US" u="sng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040880" y="1899920"/>
            <a:ext cx="1257300" cy="6045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dname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Diamond 17"/>
          <p:cNvSpPr/>
          <p:nvPr/>
        </p:nvSpPr>
        <p:spPr>
          <a:xfrm>
            <a:off x="4442460" y="3108960"/>
            <a:ext cx="1508760" cy="1036320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Manages</a:t>
            </a:r>
          </a:p>
        </p:txBody>
      </p:sp>
      <p:sp>
        <p:nvSpPr>
          <p:cNvPr id="19" name="Diamond 18"/>
          <p:cNvSpPr/>
          <p:nvPr/>
        </p:nvSpPr>
        <p:spPr>
          <a:xfrm>
            <a:off x="4526280" y="4404360"/>
            <a:ext cx="1508760" cy="1036320"/>
          </a:xfrm>
          <a:prstGeom prst="diamond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Works_In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7" idx="2"/>
            <a:endCxn id="10" idx="1"/>
          </p:cNvCxnSpPr>
          <p:nvPr/>
        </p:nvCxnSpPr>
        <p:spPr>
          <a:xfrm rot="16200000" flipH="1">
            <a:off x="2998645" y="6199966"/>
            <a:ext cx="347610" cy="7289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2"/>
            <a:endCxn id="9" idx="7"/>
          </p:cNvCxnSpPr>
          <p:nvPr/>
        </p:nvCxnSpPr>
        <p:spPr>
          <a:xfrm rot="5400000">
            <a:off x="2269688" y="6199967"/>
            <a:ext cx="347610" cy="7289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2"/>
            <a:endCxn id="14" idx="0"/>
          </p:cNvCxnSpPr>
          <p:nvPr/>
        </p:nvCxnSpPr>
        <p:spPr>
          <a:xfrm rot="16200000" flipH="1">
            <a:off x="2486025" y="3951605"/>
            <a:ext cx="518160" cy="41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4" idx="2"/>
            <a:endCxn id="7" idx="0"/>
          </p:cNvCxnSpPr>
          <p:nvPr/>
        </p:nvCxnSpPr>
        <p:spPr>
          <a:xfrm rot="16200000" flipH="1">
            <a:off x="2484755" y="5549265"/>
            <a:ext cx="604520" cy="41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8" idx="3"/>
            <a:endCxn id="19" idx="1"/>
          </p:cNvCxnSpPr>
          <p:nvPr/>
        </p:nvCxnSpPr>
        <p:spPr>
          <a:xfrm>
            <a:off x="3436620" y="3454400"/>
            <a:ext cx="1089660" cy="146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9" idx="3"/>
            <a:endCxn id="6" idx="1"/>
          </p:cNvCxnSpPr>
          <p:nvPr/>
        </p:nvCxnSpPr>
        <p:spPr>
          <a:xfrm flipV="1">
            <a:off x="6035040" y="3454400"/>
            <a:ext cx="670560" cy="146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8" idx="3"/>
            <a:endCxn id="18" idx="1"/>
          </p:cNvCxnSpPr>
          <p:nvPr/>
        </p:nvCxnSpPr>
        <p:spPr>
          <a:xfrm>
            <a:off x="3436620" y="3454400"/>
            <a:ext cx="1005840" cy="172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8" idx="3"/>
            <a:endCxn id="6" idx="1"/>
          </p:cNvCxnSpPr>
          <p:nvPr/>
        </p:nvCxnSpPr>
        <p:spPr>
          <a:xfrm flipV="1">
            <a:off x="5951220" y="3454400"/>
            <a:ext cx="754380" cy="172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2" idx="5"/>
            <a:endCxn id="8" idx="0"/>
          </p:cNvCxnSpPr>
          <p:nvPr/>
        </p:nvCxnSpPr>
        <p:spPr>
          <a:xfrm rot="16200000" flipH="1">
            <a:off x="2062677" y="2533845"/>
            <a:ext cx="174890" cy="11480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3" idx="4"/>
            <a:endCxn id="8" idx="0"/>
          </p:cNvCxnSpPr>
          <p:nvPr/>
        </p:nvCxnSpPr>
        <p:spPr>
          <a:xfrm rot="16200000" flipH="1">
            <a:off x="2466340" y="2937510"/>
            <a:ext cx="431800" cy="83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1" idx="3"/>
            <a:endCxn id="8" idx="0"/>
          </p:cNvCxnSpPr>
          <p:nvPr/>
        </p:nvCxnSpPr>
        <p:spPr>
          <a:xfrm rot="5400000">
            <a:off x="3046693" y="2525168"/>
            <a:ext cx="347610" cy="992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16" idx="5"/>
            <a:endCxn id="6" idx="0"/>
          </p:cNvCxnSpPr>
          <p:nvPr/>
        </p:nvCxnSpPr>
        <p:spPr>
          <a:xfrm rot="16200000" flipH="1">
            <a:off x="6900742" y="2636080"/>
            <a:ext cx="347610" cy="770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7" idx="4"/>
            <a:endCxn id="6" idx="0"/>
          </p:cNvCxnSpPr>
          <p:nvPr/>
        </p:nvCxnSpPr>
        <p:spPr>
          <a:xfrm rot="5400000">
            <a:off x="7219315" y="2745105"/>
            <a:ext cx="690880" cy="209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5" idx="3"/>
            <a:endCxn id="6" idx="0"/>
          </p:cNvCxnSpPr>
          <p:nvPr/>
        </p:nvCxnSpPr>
        <p:spPr>
          <a:xfrm rot="5400000">
            <a:off x="7847928" y="2632483"/>
            <a:ext cx="174890" cy="950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1"/>
            <a:endCxn id="18" idx="3"/>
          </p:cNvCxnSpPr>
          <p:nvPr/>
        </p:nvCxnSpPr>
        <p:spPr>
          <a:xfrm rot="10800000" flipV="1">
            <a:off x="5951220" y="3454400"/>
            <a:ext cx="754380" cy="1727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7" idx="0"/>
            <a:endCxn id="48" idx="2"/>
          </p:cNvCxnSpPr>
          <p:nvPr/>
        </p:nvCxnSpPr>
        <p:spPr>
          <a:xfrm rot="16200000" flipV="1">
            <a:off x="2484755" y="5549265"/>
            <a:ext cx="604520" cy="4191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095500" y="5872480"/>
            <a:ext cx="1424940" cy="51816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Child</a:t>
            </a:r>
          </a:p>
        </p:txBody>
      </p:sp>
      <p:sp>
        <p:nvSpPr>
          <p:cNvPr id="48" name="Diamond 47"/>
          <p:cNvSpPr/>
          <p:nvPr/>
        </p:nvSpPr>
        <p:spPr>
          <a:xfrm>
            <a:off x="2011680" y="4231640"/>
            <a:ext cx="1508760" cy="1036320"/>
          </a:xfrm>
          <a:prstGeom prst="diamond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Dependent</a:t>
            </a:r>
          </a:p>
        </p:txBody>
      </p:sp>
      <p:sp>
        <p:nvSpPr>
          <p:cNvPr id="52" name="Oval 51"/>
          <p:cNvSpPr/>
          <p:nvPr/>
        </p:nvSpPr>
        <p:spPr>
          <a:xfrm>
            <a:off x="1005840" y="6649720"/>
            <a:ext cx="1257300" cy="60452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rtlCol="0" anchor="ctr"/>
          <a:lstStyle/>
          <a:p>
            <a:pPr algn="ctr"/>
            <a:r>
              <a:rPr lang="en-US" u="dash" dirty="0">
                <a:solidFill>
                  <a:schemeClr val="tx1"/>
                </a:solidFill>
              </a:rPr>
              <a:t>name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47" grpId="0" animBg="1"/>
      <p:bldP spid="48" grpId="0" animBg="1"/>
      <p:bldP spid="5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0"/>
            <a:ext cx="7429248" cy="615553"/>
          </a:xfrm>
        </p:spPr>
        <p:txBody>
          <a:bodyPr/>
          <a:lstStyle/>
          <a:p>
            <a:r>
              <a:rPr lang="en-US" dirty="0">
                <a:latin typeface="Book Antiqua" pitchFamily="18" charset="0"/>
              </a:rPr>
              <a:t>Example -4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9372600" cy="5181600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latin typeface="Book Antiqua" pitchFamily="18" charset="0"/>
              </a:rPr>
              <a:t>A department employs many employees, but each employee is employed by one department. </a:t>
            </a:r>
          </a:p>
          <a:p>
            <a:pPr lvl="0"/>
            <a:r>
              <a:rPr lang="en-US" sz="2400" dirty="0">
                <a:latin typeface="Book Antiqua" pitchFamily="18" charset="0"/>
              </a:rPr>
              <a:t>A division operates many departments, but each department is operated by one division.</a:t>
            </a:r>
          </a:p>
          <a:p>
            <a:pPr lvl="0"/>
            <a:r>
              <a:rPr lang="en-US" sz="2400" dirty="0">
                <a:latin typeface="Book Antiqua" pitchFamily="18" charset="0"/>
              </a:rPr>
              <a:t>An employee may be assigned to many projects, and a project may have many employees assigned to it.</a:t>
            </a:r>
          </a:p>
          <a:p>
            <a:pPr lvl="0"/>
            <a:r>
              <a:rPr lang="en-US" sz="2400" dirty="0">
                <a:latin typeface="Book Antiqua" pitchFamily="18" charset="0"/>
              </a:rPr>
              <a:t>A project must have at least one employee assigned to it.</a:t>
            </a:r>
          </a:p>
          <a:p>
            <a:pPr lvl="0"/>
            <a:r>
              <a:rPr lang="en-US" sz="2400" dirty="0">
                <a:latin typeface="Book Antiqua" pitchFamily="18" charset="0"/>
              </a:rPr>
              <a:t>One of the employees manages each department, and each department is managed by only one employee.</a:t>
            </a:r>
          </a:p>
          <a:p>
            <a:pPr lvl="0"/>
            <a:r>
              <a:rPr lang="en-US" sz="2400" dirty="0">
                <a:latin typeface="Book Antiqua" pitchFamily="18" charset="0"/>
              </a:rPr>
              <a:t>One of the employees runs each division, and each division is run by one employee.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1460" y="1381760"/>
            <a:ext cx="9806940" cy="613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7429248" cy="615553"/>
          </a:xfrm>
        </p:spPr>
        <p:txBody>
          <a:bodyPr/>
          <a:lstStyle/>
          <a:p>
            <a:r>
              <a:rPr lang="en-US" dirty="0">
                <a:latin typeface="Book Antiqua" pitchFamily="18" charset="0"/>
              </a:rPr>
              <a:t>Components of ERD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71600"/>
            <a:ext cx="9829799" cy="6155531"/>
          </a:xfrm>
        </p:spPr>
        <p:txBody>
          <a:bodyPr/>
          <a:lstStyle/>
          <a:p>
            <a:r>
              <a:rPr lang="en-US" sz="2000" b="1" i="0" dirty="0">
                <a:solidFill>
                  <a:schemeClr val="tx1"/>
                </a:solidFill>
                <a:latin typeface="Book Antiqua" pitchFamily="18" charset="0"/>
              </a:rPr>
              <a:t>1. Entity.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A data entity is anything real or abstract about which we want to store data. 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Entity types fall into five classes: roles, events, locations, tangible things or concepts.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E.g. employee, payment, campus, book. </a:t>
            </a:r>
          </a:p>
          <a:p>
            <a:r>
              <a:rPr lang="en-US" sz="2000" b="1" i="0" dirty="0">
                <a:solidFill>
                  <a:schemeClr val="tx1"/>
                </a:solidFill>
                <a:latin typeface="Book Antiqua" pitchFamily="18" charset="0"/>
              </a:rPr>
              <a:t>2. Relationship.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A data relationship is a natural association that exists between one or more entities. 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E.g. Employees process payments.</a:t>
            </a:r>
          </a:p>
          <a:p>
            <a:r>
              <a:rPr lang="en-US" sz="2000" b="1" i="0" dirty="0">
                <a:solidFill>
                  <a:schemeClr val="tx1"/>
                </a:solidFill>
                <a:latin typeface="Book Antiqua" pitchFamily="18" charset="0"/>
              </a:rPr>
              <a:t>3. Cardinality.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Defines the number of occurrences of one entity for a single occurrence of the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related entity. 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E.g. an employee may process many payments but might not process any 	payments  depending on the nature of her job.</a:t>
            </a:r>
          </a:p>
          <a:p>
            <a:r>
              <a:rPr lang="en-US" sz="2000" b="1" i="0" dirty="0">
                <a:solidFill>
                  <a:schemeClr val="tx1"/>
                </a:solidFill>
                <a:latin typeface="Book Antiqua" pitchFamily="18" charset="0"/>
              </a:rPr>
              <a:t>4. Attribute.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A data attribute is a characteristic common to all or most instances of a 	particular entity. 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Synonyms include property, data element, field. </a:t>
            </a:r>
          </a:p>
          <a:p>
            <a:r>
              <a:rPr lang="en-US" sz="2000" i="0" dirty="0">
                <a:solidFill>
                  <a:schemeClr val="tx1"/>
                </a:solidFill>
                <a:latin typeface="Book Antiqua" pitchFamily="18" charset="0"/>
              </a:rPr>
              <a:t>	E.g. Name, address, Employee Number, pay rate are all attributes of the entity 	employee.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419" y="152400"/>
            <a:ext cx="7429248" cy="615553"/>
          </a:xfrm>
        </p:spPr>
        <p:txBody>
          <a:bodyPr/>
          <a:lstStyle/>
          <a:p>
            <a:r>
              <a:rPr lang="en-IN" dirty="0"/>
              <a:t>Enhanced 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14007"/>
            <a:ext cx="8001000" cy="5115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6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75047"/>
            <a:ext cx="7429248" cy="615553"/>
          </a:xfrm>
        </p:spPr>
        <p:txBody>
          <a:bodyPr/>
          <a:lstStyle/>
          <a:p>
            <a:r>
              <a:rPr lang="en-US" dirty="0" smtClean="0"/>
              <a:t>Generalization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9725"/>
            <a:ext cx="8229600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4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28725"/>
            <a:ext cx="8305800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65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7429248" cy="615553"/>
          </a:xfrm>
        </p:spPr>
        <p:txBody>
          <a:bodyPr/>
          <a:lstStyle/>
          <a:p>
            <a:r>
              <a:rPr lang="en-US" dirty="0" smtClean="0"/>
              <a:t>Specialization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9601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08268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9220200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317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2247"/>
            <a:ext cx="7429248" cy="615553"/>
          </a:xfrm>
        </p:spPr>
        <p:txBody>
          <a:bodyPr/>
          <a:lstStyle/>
          <a:p>
            <a:r>
              <a:rPr lang="en-US" dirty="0" smtClean="0"/>
              <a:t>Inheritance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8991599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3394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0"/>
            <a:ext cx="7467599" cy="632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412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429248" cy="615553"/>
          </a:xfrm>
        </p:spPr>
        <p:txBody>
          <a:bodyPr/>
          <a:lstStyle/>
          <a:p>
            <a:r>
              <a:rPr lang="en-US" dirty="0" smtClean="0"/>
              <a:t>Aggregation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8458200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190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08" y="1752600"/>
            <a:ext cx="9467192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335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83820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81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4088DE6-44B1-ACAA-0295-814E3348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575" y="1404790"/>
            <a:ext cx="7429248" cy="615553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Entity</a:t>
            </a:r>
            <a:endParaRPr lang="en-IN" b="1" dirty="0">
              <a:latin typeface="Book Antiqua" panose="0204060205030503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257390A-316C-32C4-F306-A4D035AC4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133600"/>
            <a:ext cx="8000999" cy="553997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entity, which is a thing or object in the real world with an independent existence. </a:t>
            </a:r>
          </a:p>
          <a:p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entity may be an object with a physical existence (for example, a particular person, car, house, or employee) or it may be an object with a conceptual existence (for instance, a company, a job, or a university course). </a:t>
            </a:r>
          </a:p>
          <a:p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entity has attributes—the particular properties that describe it.</a:t>
            </a:r>
          </a:p>
          <a:p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018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85344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804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9296400" cy="617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0760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429248" cy="615553"/>
          </a:xfrm>
        </p:spPr>
        <p:txBody>
          <a:bodyPr/>
          <a:lstStyle/>
          <a:p>
            <a:r>
              <a:rPr lang="en-IN" dirty="0"/>
              <a:t>ER – Relational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863526"/>
            <a:ext cx="9949867" cy="561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92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999" y="304800"/>
            <a:ext cx="7429248" cy="61555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Separate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Table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8991600" cy="406265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Strong 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Weak entity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M:N Relationships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Multi valued Attribute(MVA)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4400" dirty="0"/>
              <a:t>Composite Attributes</a:t>
            </a:r>
          </a:p>
        </p:txBody>
      </p:sp>
    </p:spTree>
    <p:extLst>
      <p:ext uri="{BB962C8B-B14F-4D97-AF65-F5344CB8AC3E}">
        <p14:creationId xmlns:p14="http://schemas.microsoft.com/office/powerpoint/2010/main" val="15797294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32" y="0"/>
            <a:ext cx="10054202" cy="5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0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 DBMS, what is entity? - Quora">
            <a:extLst>
              <a:ext uri="{FF2B5EF4-FFF2-40B4-BE49-F238E27FC236}">
                <a16:creationId xmlns:a16="http://schemas.microsoft.com/office/drawing/2014/main" xmlns="" id="{7AFD2F45-FBEF-010D-4E1F-038F1F25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421796"/>
            <a:ext cx="3476625" cy="279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61AC7EE-776E-E3CA-BF9C-10FFE5294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95800"/>
            <a:ext cx="7831616" cy="279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16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</TotalTime>
  <Words>1586</Words>
  <Application>Microsoft Office PowerPoint</Application>
  <PresentationFormat>Custom</PresentationFormat>
  <Paragraphs>344</Paragraphs>
  <Slides>84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86" baseType="lpstr">
      <vt:lpstr>Office Theme</vt:lpstr>
      <vt:lpstr>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 Design</vt:lpstr>
      <vt:lpstr>Components of ERD</vt:lpstr>
      <vt:lpstr>Entity</vt:lpstr>
      <vt:lpstr>PowerPoint Presentation</vt:lpstr>
      <vt:lpstr>Entity type</vt:lpstr>
      <vt:lpstr>Entity Set</vt:lpstr>
      <vt:lpstr>PowerPoint Presentation</vt:lpstr>
      <vt:lpstr>Attributes</vt:lpstr>
      <vt:lpstr> Key Attribute </vt:lpstr>
      <vt:lpstr>Simple and Composite Attributes</vt:lpstr>
      <vt:lpstr>PowerPoint Presentation</vt:lpstr>
      <vt:lpstr>Single-valued and multivalued attributes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Ternary relationship type </vt:lpstr>
      <vt:lpstr>Mapping Cardinality Constraints</vt:lpstr>
      <vt:lpstr>Mapping Cardinalities</vt:lpstr>
      <vt:lpstr>Mapping Cardinalities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banking scenario </vt:lpstr>
      <vt:lpstr>PowerPoint Presentation</vt:lpstr>
      <vt:lpstr>PowerPoint Presentation</vt:lpstr>
      <vt:lpstr>PowerPoint Presentation</vt:lpstr>
      <vt:lpstr>PowerPoint Presentation</vt:lpstr>
      <vt:lpstr>Example</vt:lpstr>
      <vt:lpstr>Example - Entities</vt:lpstr>
      <vt:lpstr>Example - Relationships</vt:lpstr>
      <vt:lpstr>Example - E/R Diagram</vt:lpstr>
      <vt:lpstr>Example - E/R Diagram</vt:lpstr>
      <vt:lpstr>Example - E/R Diagram</vt:lpstr>
      <vt:lpstr>Example - E/R Diagram</vt:lpstr>
      <vt:lpstr>Example - E/R Diagram</vt:lpstr>
      <vt:lpstr>Example - E/R Diagram</vt:lpstr>
      <vt:lpstr>Example - E/R Diagram</vt:lpstr>
      <vt:lpstr>Example - E/R Diagram</vt:lpstr>
      <vt:lpstr>Example - E/R Diagram</vt:lpstr>
      <vt:lpstr>Example - 2</vt:lpstr>
      <vt:lpstr>Example - Entities/Attributes</vt:lpstr>
      <vt:lpstr>Example - E/R Diagram</vt:lpstr>
      <vt:lpstr>Example - Relationships</vt:lpstr>
      <vt:lpstr>Example - E/R Diagram</vt:lpstr>
      <vt:lpstr>One to One Relationships</vt:lpstr>
      <vt:lpstr>Redundant Relationships</vt:lpstr>
      <vt:lpstr>Example - E/R Diagram</vt:lpstr>
      <vt:lpstr>Example -3</vt:lpstr>
      <vt:lpstr>PowerPoint Presentation</vt:lpstr>
      <vt:lpstr>Example -4</vt:lpstr>
      <vt:lpstr>PowerPoint Presentation</vt:lpstr>
      <vt:lpstr>Enhanced ER</vt:lpstr>
      <vt:lpstr>Generalization</vt:lpstr>
      <vt:lpstr>PowerPoint Presentation</vt:lpstr>
      <vt:lpstr>Specialization</vt:lpstr>
      <vt:lpstr>PowerPoint Presentation</vt:lpstr>
      <vt:lpstr>Inheritance</vt:lpstr>
      <vt:lpstr>PowerPoint Presentation</vt:lpstr>
      <vt:lpstr>Aggregation</vt:lpstr>
      <vt:lpstr>PowerPoint Presentation</vt:lpstr>
      <vt:lpstr>PowerPoint Presentation</vt:lpstr>
      <vt:lpstr>PowerPoint Presentation</vt:lpstr>
      <vt:lpstr>PowerPoint Presentation</vt:lpstr>
      <vt:lpstr>ER – Relational Schema</vt:lpstr>
      <vt:lpstr>Separate Table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Vinay Maddiralla</cp:lastModifiedBy>
  <cp:revision>101</cp:revision>
  <dcterms:created xsi:type="dcterms:W3CDTF">2016-02-09T09:28:16Z</dcterms:created>
  <dcterms:modified xsi:type="dcterms:W3CDTF">2022-09-27T08:11:13Z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2016-02-09T00:00:00Z</vt:filetime>
  </property>
  <property fmtid="{D5CDD505-2E9C-101B-9397-08002B2CF9AE}" pid="3" name="LastSaved">
    <vt:filetime>2016-02-09T00:00:00Z</vt:filetime>
  </property>
</Properties>
</file>